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60000"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AU" sz="5400"/>
              <a:t>Stakeholder Perceptions Towards Geotourism, Geotrails and Geoparks</a:t>
            </a:r>
            <a:endParaRPr/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1524000" y="450804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/>
              <a:t>Presentation to AESC Conference, Adelaide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/>
              <a:t>Alan Briggs – PhD Candidate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AU"/>
              <a:t>Early Research Results</a:t>
            </a:r>
            <a:endParaRPr/>
          </a:p>
        </p:txBody>
      </p:sp>
      <p:sp>
        <p:nvSpPr>
          <p:cNvPr id="141" name="Google Shape;141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AU" sz="2590"/>
              <a:t>Findings from the study of stakeholders attending forums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AU" sz="2590"/>
              <a:t>The sample size is currently of sufficient size only to be indicative of the findings from research participants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AU" sz="2590"/>
              <a:t>Scale (Likert)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AU" sz="2220"/>
              <a:t>Strongly agree(1)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AU" sz="2220"/>
              <a:t>Agree(2)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AU" sz="2220"/>
              <a:t>Neither(3)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AU" sz="2220"/>
              <a:t>Disagree(4)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AU" sz="2220"/>
              <a:t>Strongly disagree(5)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AU" sz="2220"/>
              <a:t>Don’t know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AU" sz="2590"/>
              <a:t>			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AU"/>
              <a:t>Q  Tourists are interested in learning about Australia</a:t>
            </a:r>
            <a:endParaRPr/>
          </a:p>
        </p:txBody>
      </p:sp>
      <p:sp>
        <p:nvSpPr>
          <p:cNvPr id="147" name="Google Shape;147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				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	Frequency	Percent	Valid (%) 	Cumulative (%) 								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Valid: 1		7		5.9		33.3		33.3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  2		13		11.0		61.9		95.2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  3		1		.8		4.8		</a:t>
            </a:r>
            <a:r>
              <a:rPr lang="en-AU" u="sng"/>
              <a:t>100.0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Total		21		17.8		100.0	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AU"/>
              <a:t>Q Tourism can have a positive impact on the local community</a:t>
            </a:r>
            <a:endParaRPr/>
          </a:p>
        </p:txBody>
      </p:sp>
      <p:sp>
        <p:nvSpPr>
          <p:cNvPr id="153" name="Google Shape;153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				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	Frequency	Percent	Valid(%)	Cumulative (%)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Percent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Valid  1		11		9.3		52.4		52.4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  2		10		8.5		47.6		</a:t>
            </a:r>
            <a:r>
              <a:rPr lang="en-AU" u="sng"/>
              <a:t>100.0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Total		21		17.8		100.0	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	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AU"/>
              <a:t>Q There is local community support for tourism development</a:t>
            </a:r>
            <a:endParaRPr/>
          </a:p>
        </p:txBody>
      </p:sp>
      <p:sp>
        <p:nvSpPr>
          <p:cNvPr id="159" name="Google Shape;159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AU" sz="2590"/>
              <a:t>					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AU" sz="2590"/>
              <a:t>		Frequency	Percent	Valid Percent	Cumulative Percent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AU" sz="2590"/>
              <a:t>Valid		97		82.2		82.2		82.2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AU" sz="2590"/>
              <a:t>	1	3		2.5		2.5		84.7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AU" sz="2590"/>
              <a:t>	2	9		7.6		7.6		</a:t>
            </a:r>
            <a:r>
              <a:rPr lang="en-AU" sz="2590" u="sng"/>
              <a:t>92.4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AU" sz="2590"/>
              <a:t>	3	5		4.2		4.2		96.6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AU" sz="2590"/>
              <a:t>	4	2		1.7		1.7		98.3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AU" sz="2590"/>
              <a:t>	Don't know	2	1.7		1.7		100.0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AU" sz="2590"/>
              <a:t>		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AU"/>
              <a:t>Q Local businesses support the creation of a Geopark</a:t>
            </a:r>
            <a:endParaRPr/>
          </a:p>
        </p:txBody>
      </p:sp>
      <p:sp>
        <p:nvSpPr>
          <p:cNvPr id="165" name="Google Shape;165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				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	Frequency	Percent	Valid (%)	Cumulative (%)		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Valid			82.2		82.2		82.2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2	5		4.2		4.2		86.4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3	4		3.4		3.4		</a:t>
            </a:r>
            <a:r>
              <a:rPr lang="en-AU" u="sng"/>
              <a:t>89.8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Don't know	12	10.2		10.2		100.0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Total			100.0		100.0	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AU"/>
              <a:t>Q Community participation in planning a Geopark is required</a:t>
            </a:r>
            <a:endParaRPr/>
          </a:p>
        </p:txBody>
      </p:sp>
      <p:sp>
        <p:nvSpPr>
          <p:cNvPr id="171" name="Google Shape;171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/>
              <a:t>			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	Frequency	Percent	Valid (%)	Cumulative (%)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Valid  1		6		5.1		28.6		28.6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  2		13		11.0		61.9		90.5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  3		1		.8		4.8		</a:t>
            </a:r>
            <a:r>
              <a:rPr lang="en-AU" u="sng"/>
              <a:t>95.2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  4		1		.8		4.8		100.0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Total		21		17.8		100.0	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	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AU"/>
              <a:t>Q There is capacity in our community to support a Geopark</a:t>
            </a:r>
            <a:endParaRPr/>
          </a:p>
        </p:txBody>
      </p:sp>
      <p:sp>
        <p:nvSpPr>
          <p:cNvPr id="177" name="Google Shape;177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				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	Frequency	Percent	Valid (%)	Cumulative (%)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Valid			82.2		82.2		82.2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1	5		4.2		4.2		86.4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2	12		10.2		10.2		</a:t>
            </a:r>
            <a:r>
              <a:rPr lang="en-AU" u="sng"/>
              <a:t>96.6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3	1		.8		.8		97.5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4	1		.8		.8		98.3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Don't know	2	1.7		1.7		100.0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Total			100.0		100.0	</a:t>
            </a:r>
            <a:endParaRPr/>
          </a:p>
          <a:p>
            <a:pPr indent="-508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AU"/>
              <a:t>Q Do you believe there are areas of geological significance supporting a Geopark</a:t>
            </a:r>
            <a:endParaRPr/>
          </a:p>
        </p:txBody>
      </p:sp>
      <p:sp>
        <p:nvSpPr>
          <p:cNvPr id="183" name="Google Shape;183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					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	Frequency	Percent	Valid (%)	Cumulative (%)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Valid  1	18		15.3		94.7		94.7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  2	1		.8		5.3		100.0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Total	19		16.1		100.0	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	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AU"/>
              <a:t>Q15.2 Fund raising via LGAs (Business levy)</a:t>
            </a:r>
            <a:endParaRPr/>
          </a:p>
        </p:txBody>
      </p:sp>
      <p:sp>
        <p:nvSpPr>
          <p:cNvPr id="189" name="Google Shape;189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				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	Frequency	Percent	Valid (%)	Cumulative (%)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Valid		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2	2		1.7		1.7		84.7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3	4		3.4		3.4		88.1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4	10		8.5		8.5		96.6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5	2		1.7		1.7		98.3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Don't know	2	1.7		1.7		100.0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	</a:t>
            </a:r>
            <a:endParaRPr/>
          </a:p>
          <a:p>
            <a:pPr indent="-508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AU"/>
              <a:t>Q15.7 Government funding for the Geopark</a:t>
            </a:r>
            <a:endParaRPr/>
          </a:p>
        </p:txBody>
      </p:sp>
      <p:sp>
        <p:nvSpPr>
          <p:cNvPr id="195" name="Google Shape;195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				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	Frequency	Percent	Valid (%)	Cumulative (%)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Valid			83.1		83.1		83.1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1		5	4.2		4.2		87.3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2		11	9.3		9.3		96.6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3		3	2.5		2.5		99.2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Don't know	1	.8		.8		100.0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		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AU"/>
              <a:t>Trends in Agriculture in the Wheatbelt of Western Australia</a:t>
            </a:r>
            <a:endParaRPr/>
          </a:p>
        </p:txBody>
      </p:sp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AU" sz="2590"/>
              <a:t>Farm size increase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AU" sz="2590"/>
              <a:t>Employment replaced with technology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AU" sz="2590"/>
              <a:t>Farm houses vacated and or demolished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AU" sz="2590"/>
              <a:t>Town sizes diminishing, closing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AU" sz="2590"/>
              <a:t>Services in decline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AU" sz="2590"/>
              <a:t>Walk-offs increasing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AU" sz="2590"/>
              <a:t>Mental health issues (over 13% of population*)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AU" sz="2590"/>
              <a:t>   and suicides increasing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AU" sz="2590"/>
              <a:t>Increasing regional macro-centres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80"/>
              <a:buChar char="•"/>
            </a:pPr>
            <a:r>
              <a:rPr lang="en-AU" sz="1480"/>
              <a:t>(*Government of Western Australia WA Country Health Service, 2010)</a:t>
            </a:r>
            <a:endParaRPr/>
          </a:p>
          <a:p>
            <a:pPr indent="-64135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</p:txBody>
      </p:sp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23739" y="1362268"/>
            <a:ext cx="3168261" cy="1782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80784" y="3153488"/>
            <a:ext cx="4211216" cy="3158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AU"/>
              <a:t>Summary</a:t>
            </a:r>
            <a:endParaRPr/>
          </a:p>
        </p:txBody>
      </p:sp>
      <p:sp>
        <p:nvSpPr>
          <p:cNvPr id="201" name="Google Shape;201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Communities in Western Australia recognise the potential of tourism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Not many know about Geoparks. There is limited awareness of them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WA communities in the Wheatbelt believe there are geological assets that would link into Geotourism and Geotrails (Granite Way in one such drive trail)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From previous research Geoparks have the potential to address rural decline through creating tourism opportunities under Geopark branding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Further work is required to raise awareness of the value of Geoparks at community and political levels</a:t>
            </a:r>
            <a:endParaRPr/>
          </a:p>
          <a:p>
            <a:pPr indent="-508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AU"/>
              <a:t>Thank you</a:t>
            </a:r>
            <a:endParaRPr/>
          </a:p>
        </p:txBody>
      </p:sp>
      <p:sp>
        <p:nvSpPr>
          <p:cNvPr id="207" name="Google Shape;207;p33"/>
          <p:cNvSpPr txBox="1"/>
          <p:nvPr>
            <p:ph idx="1" type="body"/>
          </p:nvPr>
        </p:nvSpPr>
        <p:spPr>
          <a:xfrm>
            <a:off x="838200" y="3219061"/>
            <a:ext cx="10515600" cy="2957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0"/>
              <a:buChar char="•"/>
            </a:pPr>
            <a:r>
              <a:rPr lang="en-AU" sz="1540"/>
              <a:t>I recognise the support of:</a:t>
            </a:r>
            <a:endParaRPr/>
          </a:p>
          <a:p>
            <a:pPr indent="-13081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t/>
            </a:r>
            <a:endParaRPr sz="1540"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Char char="•"/>
            </a:pPr>
            <a:r>
              <a:rPr lang="en-AU" sz="1540"/>
              <a:t>Murdoch University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Char char="•"/>
            </a:pPr>
            <a:r>
              <a:rPr lang="en-AU" sz="1540"/>
              <a:t>CEOs of Tammin, Kellerberrin, Bruce Rock and Quairading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Char char="•"/>
            </a:pPr>
            <a:r>
              <a:rPr lang="en-AU" sz="1540"/>
              <a:t>and their Community Development Officers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Char char="•"/>
            </a:pPr>
            <a:r>
              <a:rPr lang="en-AU" sz="1540"/>
              <a:t>Wheatbelt Development Commission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Char char="•"/>
            </a:pPr>
            <a:r>
              <a:rPr lang="en-AU" sz="1540"/>
              <a:t>And the opportunity to present at the AESC</a:t>
            </a:r>
            <a:endParaRPr sz="1540"/>
          </a:p>
          <a:p>
            <a:pPr indent="-13081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t/>
            </a:r>
            <a:endParaRPr sz="1540"/>
          </a:p>
          <a:p>
            <a:pPr indent="-13081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t/>
            </a:r>
            <a:endParaRPr sz="1540"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Char char="•"/>
            </a:pPr>
            <a:r>
              <a:rPr lang="en-AU" sz="1540"/>
              <a:t>Contact: a.briggs@murdoch.edu.au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AU"/>
              <a:t>Tourism - is it the Pancea?</a:t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Tourism has often been promoted as the “Way Forward”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Tourism creates employment, wealth and better communities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But, it is not a panacea …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AU"/>
              <a:t>Seasonal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AU"/>
              <a:t>Low pay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AU"/>
              <a:t>Leakage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AU"/>
              <a:t>Community dissent – within, between and to “outsiders”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This all implies Tourism needs to be well managed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AU"/>
              <a:t>Geotourism and Geotrails create an Opportunity</a:t>
            </a:r>
            <a:endParaRPr/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Developed in the 90s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Geotourism is sustainable tourism with 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AU"/>
              <a:t>primary focus on geological features, which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AU"/>
              <a:t>promotes environmental and cultural understanding,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AU"/>
              <a:t>appreciation and conservation, and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AU"/>
              <a:t>it is locally beneficial. (Dowling and Newsome, 2006)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Geotrails are pedestrian and/or vehicular access ways to view geological assets for conservation and education.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AU"/>
              <a:t>Geoparks</a:t>
            </a:r>
            <a:endParaRPr/>
          </a:p>
        </p:txBody>
      </p:sp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There are over 120 Global Geoparks, none in Australia!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Geoparks are managed with a holistic concept of protection, education and sustainable development.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Nomination to be a Geopark is said to be community oriented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Can Government nominated parks and reserves meet Geopark criteria?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AU"/>
              <a:t>Stakeholder Perception Research</a:t>
            </a:r>
            <a:endParaRPr/>
          </a:p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Recent papers indicate mixed feelings </a:t>
            </a:r>
            <a:r>
              <a:rPr i="1" lang="en-AU"/>
              <a:t>after</a:t>
            </a:r>
            <a:r>
              <a:rPr lang="en-AU"/>
              <a:t> a Geopark has been established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Those engaged in businesses - tourism - are excited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Those who make their living from the land are not, some even feel their livelihood is threatened (Fanwei, 2014)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AU"/>
              <a:t>Western Australian Research in </a:t>
            </a:r>
            <a:r>
              <a:rPr i="1" lang="en-AU"/>
              <a:t>Advance</a:t>
            </a:r>
            <a:r>
              <a:rPr lang="en-AU"/>
              <a:t> of Establishing a Geopark</a:t>
            </a:r>
            <a:endParaRPr/>
          </a:p>
        </p:txBody>
      </p:sp>
      <p:sp>
        <p:nvSpPr>
          <p:cNvPr id="123" name="Google Shape;123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Haven’t been to Kanawinka … yet! That is on my agenda to review outcomes …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Rural decline is impacting my community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Tourism has a potential to provide an income stream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Communities are aware of the value of tourism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Why consider the Wheatbelt of Western Australia?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AU"/>
              <a:t>One of the oldest land forms in the world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AU"/>
              <a:t>Monadnocks, with unique flora and fauna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AU"/>
              <a:t>Ancient Aboriginal culture, oldest living culture in the world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AU"/>
              <a:t>Early explorer history and heritage, contemporary land uses</a:t>
            </a:r>
            <a:endParaRPr/>
          </a:p>
          <a:p>
            <a:pPr indent="-508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99910" y="0"/>
            <a:ext cx="7005386" cy="685633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/>
          <p:nvPr/>
        </p:nvSpPr>
        <p:spPr>
          <a:xfrm>
            <a:off x="5421085" y="4581331"/>
            <a:ext cx="201541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Granite Way Geopark (Aspiring)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AU"/>
              <a:t>Community Support in target Area</a:t>
            </a:r>
            <a:endParaRPr/>
          </a:p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Local Government Authorities have provided strong support through CEOs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Community Development Officers have been made available as have their resources (offices, halls, catering)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Community members have attended forums, twice!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Online questionnaire didn’t work ... Where is the NBN?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Wheatbelt Development Commission has provided a grant to meet research costs.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