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1"/>
  </p:notesMasterIdLst>
  <p:sldIdLst>
    <p:sldId id="256" r:id="rId2"/>
    <p:sldId id="269" r:id="rId3"/>
    <p:sldId id="257" r:id="rId4"/>
    <p:sldId id="264" r:id="rId5"/>
    <p:sldId id="265" r:id="rId6"/>
    <p:sldId id="263" r:id="rId7"/>
    <p:sldId id="266" r:id="rId8"/>
    <p:sldId id="271" r:id="rId9"/>
    <p:sldId id="270" r:id="rId10"/>
    <p:sldId id="272" r:id="rId11"/>
    <p:sldId id="259" r:id="rId12"/>
    <p:sldId id="258" r:id="rId13"/>
    <p:sldId id="267" r:id="rId14"/>
    <p:sldId id="260" r:id="rId15"/>
    <p:sldId id="261" r:id="rId16"/>
    <p:sldId id="262" r:id="rId17"/>
    <p:sldId id="274" r:id="rId18"/>
    <p:sldId id="268" r:id="rId19"/>
    <p:sldId id="273" r:id="rId20"/>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6459A893-E914-40DD-A8EF-5C6E41FEFB8F}" type="datetimeFigureOut">
              <a:rPr lang="en-AU" smtClean="0"/>
              <a:t>16/11/2020</a:t>
            </a:fld>
            <a:endParaRPr lang="en-AU"/>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BFF0A79F-4AE9-44B3-9277-DACAA7C1EFD8}" type="slidenum">
              <a:rPr lang="en-AU" smtClean="0"/>
              <a:t>‹#›</a:t>
            </a:fld>
            <a:endParaRPr lang="en-AU"/>
          </a:p>
        </p:txBody>
      </p:sp>
    </p:spTree>
    <p:extLst>
      <p:ext uri="{BB962C8B-B14F-4D97-AF65-F5344CB8AC3E}">
        <p14:creationId xmlns:p14="http://schemas.microsoft.com/office/powerpoint/2010/main" val="34422197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510D4-92C8-4AD4-AAE3-F140CDA6E9D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84C565E7-7AF2-4CE2-BECE-9ECC084105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DE63A423-1A70-4AF0-BA0E-4D2DAA949C17}"/>
              </a:ext>
            </a:extLst>
          </p:cNvPr>
          <p:cNvSpPr>
            <a:spLocks noGrp="1"/>
          </p:cNvSpPr>
          <p:nvPr>
            <p:ph type="dt" sz="half" idx="10"/>
          </p:nvPr>
        </p:nvSpPr>
        <p:spPr/>
        <p:txBody>
          <a:bodyPr/>
          <a:lstStyle/>
          <a:p>
            <a:fld id="{793F4847-8126-4503-8DE1-383FA239BA33}" type="datetime1">
              <a:rPr lang="en-AU" smtClean="0"/>
              <a:t>16/11/2020</a:t>
            </a:fld>
            <a:endParaRPr lang="en-AU"/>
          </a:p>
        </p:txBody>
      </p:sp>
      <p:sp>
        <p:nvSpPr>
          <p:cNvPr id="5" name="Footer Placeholder 4">
            <a:extLst>
              <a:ext uri="{FF2B5EF4-FFF2-40B4-BE49-F238E27FC236}">
                <a16:creationId xmlns:a16="http://schemas.microsoft.com/office/drawing/2014/main" id="{27C76EE1-067F-4462-8392-238A0785985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C88A82D-A115-41BB-B028-7C1C117E486F}"/>
              </a:ext>
            </a:extLst>
          </p:cNvPr>
          <p:cNvSpPr>
            <a:spLocks noGrp="1"/>
          </p:cNvSpPr>
          <p:nvPr>
            <p:ph type="sldNum" sz="quarter" idx="12"/>
          </p:nvPr>
        </p:nvSpPr>
        <p:spPr/>
        <p:txBody>
          <a:bodyPr/>
          <a:lstStyle/>
          <a:p>
            <a:fld id="{E3743432-5E25-449B-AFD1-65CC5518F5B7}" type="slidenum">
              <a:rPr lang="en-AU" smtClean="0"/>
              <a:t>‹#›</a:t>
            </a:fld>
            <a:endParaRPr lang="en-AU"/>
          </a:p>
        </p:txBody>
      </p:sp>
    </p:spTree>
    <p:extLst>
      <p:ext uri="{BB962C8B-B14F-4D97-AF65-F5344CB8AC3E}">
        <p14:creationId xmlns:p14="http://schemas.microsoft.com/office/powerpoint/2010/main" val="671482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ACD6A-A566-4C13-85FE-EC98A5A2D0A1}"/>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62F0D6FE-8719-49C4-84E7-D5526F5468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A9AAD28D-FAB4-4D84-80A0-0ABA87C08446}"/>
              </a:ext>
            </a:extLst>
          </p:cNvPr>
          <p:cNvSpPr>
            <a:spLocks noGrp="1"/>
          </p:cNvSpPr>
          <p:nvPr>
            <p:ph type="dt" sz="half" idx="10"/>
          </p:nvPr>
        </p:nvSpPr>
        <p:spPr/>
        <p:txBody>
          <a:bodyPr/>
          <a:lstStyle/>
          <a:p>
            <a:fld id="{F41632B5-463B-4DFA-8FAC-247EA4202B44}" type="datetime1">
              <a:rPr lang="en-AU" smtClean="0"/>
              <a:t>16/11/2020</a:t>
            </a:fld>
            <a:endParaRPr lang="en-AU"/>
          </a:p>
        </p:txBody>
      </p:sp>
      <p:sp>
        <p:nvSpPr>
          <p:cNvPr id="5" name="Footer Placeholder 4">
            <a:extLst>
              <a:ext uri="{FF2B5EF4-FFF2-40B4-BE49-F238E27FC236}">
                <a16:creationId xmlns:a16="http://schemas.microsoft.com/office/drawing/2014/main" id="{A308974F-E98F-4A14-B33C-DAD981B6552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5FC48F5-0DE3-4959-98CD-C5AA795FE19E}"/>
              </a:ext>
            </a:extLst>
          </p:cNvPr>
          <p:cNvSpPr>
            <a:spLocks noGrp="1"/>
          </p:cNvSpPr>
          <p:nvPr>
            <p:ph type="sldNum" sz="quarter" idx="12"/>
          </p:nvPr>
        </p:nvSpPr>
        <p:spPr/>
        <p:txBody>
          <a:bodyPr/>
          <a:lstStyle/>
          <a:p>
            <a:fld id="{E3743432-5E25-449B-AFD1-65CC5518F5B7}" type="slidenum">
              <a:rPr lang="en-AU" smtClean="0"/>
              <a:t>‹#›</a:t>
            </a:fld>
            <a:endParaRPr lang="en-AU"/>
          </a:p>
        </p:txBody>
      </p:sp>
    </p:spTree>
    <p:extLst>
      <p:ext uri="{BB962C8B-B14F-4D97-AF65-F5344CB8AC3E}">
        <p14:creationId xmlns:p14="http://schemas.microsoft.com/office/powerpoint/2010/main" val="3844709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923650-EB75-4800-87FB-41F6C83482A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0D6CB6FB-F73B-4884-B106-165974942FC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0309BA1-01B6-4737-A208-E05AE8FD2D88}"/>
              </a:ext>
            </a:extLst>
          </p:cNvPr>
          <p:cNvSpPr>
            <a:spLocks noGrp="1"/>
          </p:cNvSpPr>
          <p:nvPr>
            <p:ph type="dt" sz="half" idx="10"/>
          </p:nvPr>
        </p:nvSpPr>
        <p:spPr/>
        <p:txBody>
          <a:bodyPr/>
          <a:lstStyle/>
          <a:p>
            <a:fld id="{B50DFDDF-E99B-449E-AE3C-43844AE902F3}" type="datetime1">
              <a:rPr lang="en-AU" smtClean="0"/>
              <a:t>16/11/2020</a:t>
            </a:fld>
            <a:endParaRPr lang="en-AU"/>
          </a:p>
        </p:txBody>
      </p:sp>
      <p:sp>
        <p:nvSpPr>
          <p:cNvPr id="5" name="Footer Placeholder 4">
            <a:extLst>
              <a:ext uri="{FF2B5EF4-FFF2-40B4-BE49-F238E27FC236}">
                <a16:creationId xmlns:a16="http://schemas.microsoft.com/office/drawing/2014/main" id="{6D9F4982-989A-4BD2-BB53-83DECE01810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CD756B1-5A31-478D-87B6-3D15ED879143}"/>
              </a:ext>
            </a:extLst>
          </p:cNvPr>
          <p:cNvSpPr>
            <a:spLocks noGrp="1"/>
          </p:cNvSpPr>
          <p:nvPr>
            <p:ph type="sldNum" sz="quarter" idx="12"/>
          </p:nvPr>
        </p:nvSpPr>
        <p:spPr/>
        <p:txBody>
          <a:bodyPr/>
          <a:lstStyle/>
          <a:p>
            <a:fld id="{E3743432-5E25-449B-AFD1-65CC5518F5B7}" type="slidenum">
              <a:rPr lang="en-AU" smtClean="0"/>
              <a:t>‹#›</a:t>
            </a:fld>
            <a:endParaRPr lang="en-AU"/>
          </a:p>
        </p:txBody>
      </p:sp>
    </p:spTree>
    <p:extLst>
      <p:ext uri="{BB962C8B-B14F-4D97-AF65-F5344CB8AC3E}">
        <p14:creationId xmlns:p14="http://schemas.microsoft.com/office/powerpoint/2010/main" val="1247691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5D334-4FBE-491D-AE5C-B89497C4EB08}"/>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20EE7AAA-D405-4B47-998E-FBB229475E9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8077577-0808-4B20-BBBB-14BC5B097127}"/>
              </a:ext>
            </a:extLst>
          </p:cNvPr>
          <p:cNvSpPr>
            <a:spLocks noGrp="1"/>
          </p:cNvSpPr>
          <p:nvPr>
            <p:ph type="dt" sz="half" idx="10"/>
          </p:nvPr>
        </p:nvSpPr>
        <p:spPr/>
        <p:txBody>
          <a:bodyPr/>
          <a:lstStyle/>
          <a:p>
            <a:fld id="{09838289-8560-4599-9D9D-5EE7E558C1A0}" type="datetime1">
              <a:rPr lang="en-AU" smtClean="0"/>
              <a:t>16/11/2020</a:t>
            </a:fld>
            <a:endParaRPr lang="en-AU"/>
          </a:p>
        </p:txBody>
      </p:sp>
      <p:sp>
        <p:nvSpPr>
          <p:cNvPr id="5" name="Footer Placeholder 4">
            <a:extLst>
              <a:ext uri="{FF2B5EF4-FFF2-40B4-BE49-F238E27FC236}">
                <a16:creationId xmlns:a16="http://schemas.microsoft.com/office/drawing/2014/main" id="{F05C3AB8-5BD1-4463-9F7B-4AAF9F6F52B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8A14ACF-5862-40E1-96F3-096F75E30094}"/>
              </a:ext>
            </a:extLst>
          </p:cNvPr>
          <p:cNvSpPr>
            <a:spLocks noGrp="1"/>
          </p:cNvSpPr>
          <p:nvPr>
            <p:ph type="sldNum" sz="quarter" idx="12"/>
          </p:nvPr>
        </p:nvSpPr>
        <p:spPr/>
        <p:txBody>
          <a:bodyPr/>
          <a:lstStyle/>
          <a:p>
            <a:fld id="{E3743432-5E25-449B-AFD1-65CC5518F5B7}" type="slidenum">
              <a:rPr lang="en-AU" smtClean="0"/>
              <a:t>‹#›</a:t>
            </a:fld>
            <a:endParaRPr lang="en-AU"/>
          </a:p>
        </p:txBody>
      </p:sp>
    </p:spTree>
    <p:extLst>
      <p:ext uri="{BB962C8B-B14F-4D97-AF65-F5344CB8AC3E}">
        <p14:creationId xmlns:p14="http://schemas.microsoft.com/office/powerpoint/2010/main" val="1167582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402A0-226C-4929-8B45-3B2E5C2E5A7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22A62092-73D5-4EA3-A6FA-5DB8111B2B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927553-7EBA-4B6F-96E8-E8B766514E1C}"/>
              </a:ext>
            </a:extLst>
          </p:cNvPr>
          <p:cNvSpPr>
            <a:spLocks noGrp="1"/>
          </p:cNvSpPr>
          <p:nvPr>
            <p:ph type="dt" sz="half" idx="10"/>
          </p:nvPr>
        </p:nvSpPr>
        <p:spPr/>
        <p:txBody>
          <a:bodyPr/>
          <a:lstStyle/>
          <a:p>
            <a:fld id="{F81E4FB1-E41F-47B3-A67C-D1CE1D900B60}" type="datetime1">
              <a:rPr lang="en-AU" smtClean="0"/>
              <a:t>16/11/2020</a:t>
            </a:fld>
            <a:endParaRPr lang="en-AU"/>
          </a:p>
        </p:txBody>
      </p:sp>
      <p:sp>
        <p:nvSpPr>
          <p:cNvPr id="5" name="Footer Placeholder 4">
            <a:extLst>
              <a:ext uri="{FF2B5EF4-FFF2-40B4-BE49-F238E27FC236}">
                <a16:creationId xmlns:a16="http://schemas.microsoft.com/office/drawing/2014/main" id="{D5772A87-3D8E-4F20-9D0D-7167B58D711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96C68C0-5289-4C9A-9279-1230E6C422A6}"/>
              </a:ext>
            </a:extLst>
          </p:cNvPr>
          <p:cNvSpPr>
            <a:spLocks noGrp="1"/>
          </p:cNvSpPr>
          <p:nvPr>
            <p:ph type="sldNum" sz="quarter" idx="12"/>
          </p:nvPr>
        </p:nvSpPr>
        <p:spPr/>
        <p:txBody>
          <a:bodyPr/>
          <a:lstStyle/>
          <a:p>
            <a:fld id="{E3743432-5E25-449B-AFD1-65CC5518F5B7}" type="slidenum">
              <a:rPr lang="en-AU" smtClean="0"/>
              <a:t>‹#›</a:t>
            </a:fld>
            <a:endParaRPr lang="en-AU"/>
          </a:p>
        </p:txBody>
      </p:sp>
    </p:spTree>
    <p:extLst>
      <p:ext uri="{BB962C8B-B14F-4D97-AF65-F5344CB8AC3E}">
        <p14:creationId xmlns:p14="http://schemas.microsoft.com/office/powerpoint/2010/main" val="11739052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7D9F3-96DC-452A-98D4-DF388CA38848}"/>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992630C4-5E31-43EA-A5C0-BBA77B70305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4FE2120F-312B-401E-9DE1-2858D3B1BD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7F5965C8-6B47-48B4-8485-19E79E07ECB9}"/>
              </a:ext>
            </a:extLst>
          </p:cNvPr>
          <p:cNvSpPr>
            <a:spLocks noGrp="1"/>
          </p:cNvSpPr>
          <p:nvPr>
            <p:ph type="dt" sz="half" idx="10"/>
          </p:nvPr>
        </p:nvSpPr>
        <p:spPr/>
        <p:txBody>
          <a:bodyPr/>
          <a:lstStyle/>
          <a:p>
            <a:fld id="{06DF6813-017D-4A30-A5E2-F902194E43A1}" type="datetime1">
              <a:rPr lang="en-AU" smtClean="0"/>
              <a:t>16/11/2020</a:t>
            </a:fld>
            <a:endParaRPr lang="en-AU"/>
          </a:p>
        </p:txBody>
      </p:sp>
      <p:sp>
        <p:nvSpPr>
          <p:cNvPr id="6" name="Footer Placeholder 5">
            <a:extLst>
              <a:ext uri="{FF2B5EF4-FFF2-40B4-BE49-F238E27FC236}">
                <a16:creationId xmlns:a16="http://schemas.microsoft.com/office/drawing/2014/main" id="{C4C5D7B5-52C4-4341-9AC6-6681AA7EDB00}"/>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9A619B67-EB67-4366-ACFD-8C826CE45F44}"/>
              </a:ext>
            </a:extLst>
          </p:cNvPr>
          <p:cNvSpPr>
            <a:spLocks noGrp="1"/>
          </p:cNvSpPr>
          <p:nvPr>
            <p:ph type="sldNum" sz="quarter" idx="12"/>
          </p:nvPr>
        </p:nvSpPr>
        <p:spPr/>
        <p:txBody>
          <a:bodyPr/>
          <a:lstStyle/>
          <a:p>
            <a:fld id="{E3743432-5E25-449B-AFD1-65CC5518F5B7}" type="slidenum">
              <a:rPr lang="en-AU" smtClean="0"/>
              <a:t>‹#›</a:t>
            </a:fld>
            <a:endParaRPr lang="en-AU"/>
          </a:p>
        </p:txBody>
      </p:sp>
    </p:spTree>
    <p:extLst>
      <p:ext uri="{BB962C8B-B14F-4D97-AF65-F5344CB8AC3E}">
        <p14:creationId xmlns:p14="http://schemas.microsoft.com/office/powerpoint/2010/main" val="526358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822B1-CC3D-4262-B58B-D719720429E1}"/>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E2DE35AF-5805-4F6F-9665-07C7EAA7B7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B2BFD1-00C0-4780-B1EF-8677BAFC79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FFF0535C-1A0F-40FA-8219-CD8DE1AF84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1CDDF8-3189-4424-B0A4-63DBC557EA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0F21BF40-B56D-4155-80C0-1D1B62E48275}"/>
              </a:ext>
            </a:extLst>
          </p:cNvPr>
          <p:cNvSpPr>
            <a:spLocks noGrp="1"/>
          </p:cNvSpPr>
          <p:nvPr>
            <p:ph type="dt" sz="half" idx="10"/>
          </p:nvPr>
        </p:nvSpPr>
        <p:spPr/>
        <p:txBody>
          <a:bodyPr/>
          <a:lstStyle/>
          <a:p>
            <a:fld id="{669EFA6E-83FF-453E-BD56-9278105A40EC}" type="datetime1">
              <a:rPr lang="en-AU" smtClean="0"/>
              <a:t>16/11/2020</a:t>
            </a:fld>
            <a:endParaRPr lang="en-AU"/>
          </a:p>
        </p:txBody>
      </p:sp>
      <p:sp>
        <p:nvSpPr>
          <p:cNvPr id="8" name="Footer Placeholder 7">
            <a:extLst>
              <a:ext uri="{FF2B5EF4-FFF2-40B4-BE49-F238E27FC236}">
                <a16:creationId xmlns:a16="http://schemas.microsoft.com/office/drawing/2014/main" id="{C03992AB-FBA0-457F-ACC4-35D9E9D33E5A}"/>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33ADF8ED-20EB-4318-A39D-0418217D5679}"/>
              </a:ext>
            </a:extLst>
          </p:cNvPr>
          <p:cNvSpPr>
            <a:spLocks noGrp="1"/>
          </p:cNvSpPr>
          <p:nvPr>
            <p:ph type="sldNum" sz="quarter" idx="12"/>
          </p:nvPr>
        </p:nvSpPr>
        <p:spPr/>
        <p:txBody>
          <a:bodyPr/>
          <a:lstStyle/>
          <a:p>
            <a:fld id="{E3743432-5E25-449B-AFD1-65CC5518F5B7}" type="slidenum">
              <a:rPr lang="en-AU" smtClean="0"/>
              <a:t>‹#›</a:t>
            </a:fld>
            <a:endParaRPr lang="en-AU"/>
          </a:p>
        </p:txBody>
      </p:sp>
    </p:spTree>
    <p:extLst>
      <p:ext uri="{BB962C8B-B14F-4D97-AF65-F5344CB8AC3E}">
        <p14:creationId xmlns:p14="http://schemas.microsoft.com/office/powerpoint/2010/main" val="2411937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2495C-38BD-494A-AFB0-E4E4AD4D0F37}"/>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0883306B-23C4-4B5D-B4F9-63768B62052D}"/>
              </a:ext>
            </a:extLst>
          </p:cNvPr>
          <p:cNvSpPr>
            <a:spLocks noGrp="1"/>
          </p:cNvSpPr>
          <p:nvPr>
            <p:ph type="dt" sz="half" idx="10"/>
          </p:nvPr>
        </p:nvSpPr>
        <p:spPr/>
        <p:txBody>
          <a:bodyPr/>
          <a:lstStyle/>
          <a:p>
            <a:fld id="{C0A93EBA-B0CB-4CB0-BA60-F86E11A98D7A}" type="datetime1">
              <a:rPr lang="en-AU" smtClean="0"/>
              <a:t>16/11/2020</a:t>
            </a:fld>
            <a:endParaRPr lang="en-AU"/>
          </a:p>
        </p:txBody>
      </p:sp>
      <p:sp>
        <p:nvSpPr>
          <p:cNvPr id="4" name="Footer Placeholder 3">
            <a:extLst>
              <a:ext uri="{FF2B5EF4-FFF2-40B4-BE49-F238E27FC236}">
                <a16:creationId xmlns:a16="http://schemas.microsoft.com/office/drawing/2014/main" id="{BFF0E921-92B1-4DC2-A4B4-B8A0DD2073F5}"/>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18C1C635-3EA7-49F6-B875-3F532D1D331B}"/>
              </a:ext>
            </a:extLst>
          </p:cNvPr>
          <p:cNvSpPr>
            <a:spLocks noGrp="1"/>
          </p:cNvSpPr>
          <p:nvPr>
            <p:ph type="sldNum" sz="quarter" idx="12"/>
          </p:nvPr>
        </p:nvSpPr>
        <p:spPr/>
        <p:txBody>
          <a:bodyPr/>
          <a:lstStyle/>
          <a:p>
            <a:fld id="{E3743432-5E25-449B-AFD1-65CC5518F5B7}" type="slidenum">
              <a:rPr lang="en-AU" smtClean="0"/>
              <a:t>‹#›</a:t>
            </a:fld>
            <a:endParaRPr lang="en-AU"/>
          </a:p>
        </p:txBody>
      </p:sp>
    </p:spTree>
    <p:extLst>
      <p:ext uri="{BB962C8B-B14F-4D97-AF65-F5344CB8AC3E}">
        <p14:creationId xmlns:p14="http://schemas.microsoft.com/office/powerpoint/2010/main" val="42261253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A894F0-9044-43F3-9494-C49B1BF09C70}"/>
              </a:ext>
            </a:extLst>
          </p:cNvPr>
          <p:cNvSpPr>
            <a:spLocks noGrp="1"/>
          </p:cNvSpPr>
          <p:nvPr>
            <p:ph type="dt" sz="half" idx="10"/>
          </p:nvPr>
        </p:nvSpPr>
        <p:spPr/>
        <p:txBody>
          <a:bodyPr/>
          <a:lstStyle/>
          <a:p>
            <a:fld id="{76B4562C-EB87-4351-A1A6-4F6B43388843}" type="datetime1">
              <a:rPr lang="en-AU" smtClean="0"/>
              <a:t>16/11/2020</a:t>
            </a:fld>
            <a:endParaRPr lang="en-AU"/>
          </a:p>
        </p:txBody>
      </p:sp>
      <p:sp>
        <p:nvSpPr>
          <p:cNvPr id="3" name="Footer Placeholder 2">
            <a:extLst>
              <a:ext uri="{FF2B5EF4-FFF2-40B4-BE49-F238E27FC236}">
                <a16:creationId xmlns:a16="http://schemas.microsoft.com/office/drawing/2014/main" id="{FFC23985-BA38-4025-B186-4D85D0A95A09}"/>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4B5F6EF2-FBB8-4616-AE4F-33F6EC004245}"/>
              </a:ext>
            </a:extLst>
          </p:cNvPr>
          <p:cNvSpPr>
            <a:spLocks noGrp="1"/>
          </p:cNvSpPr>
          <p:nvPr>
            <p:ph type="sldNum" sz="quarter" idx="12"/>
          </p:nvPr>
        </p:nvSpPr>
        <p:spPr/>
        <p:txBody>
          <a:bodyPr/>
          <a:lstStyle/>
          <a:p>
            <a:fld id="{E3743432-5E25-449B-AFD1-65CC5518F5B7}" type="slidenum">
              <a:rPr lang="en-AU" smtClean="0"/>
              <a:t>‹#›</a:t>
            </a:fld>
            <a:endParaRPr lang="en-AU"/>
          </a:p>
        </p:txBody>
      </p:sp>
    </p:spTree>
    <p:extLst>
      <p:ext uri="{BB962C8B-B14F-4D97-AF65-F5344CB8AC3E}">
        <p14:creationId xmlns:p14="http://schemas.microsoft.com/office/powerpoint/2010/main" val="3018642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D36A4-9918-401A-8A7F-75DF2238E1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2F80033B-4D42-40DC-9697-E99E5419D8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DB38DA3F-76F4-4FA4-8C36-31034C194C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E6CB19-C18C-400C-B772-B0C13435A338}"/>
              </a:ext>
            </a:extLst>
          </p:cNvPr>
          <p:cNvSpPr>
            <a:spLocks noGrp="1"/>
          </p:cNvSpPr>
          <p:nvPr>
            <p:ph type="dt" sz="half" idx="10"/>
          </p:nvPr>
        </p:nvSpPr>
        <p:spPr/>
        <p:txBody>
          <a:bodyPr/>
          <a:lstStyle/>
          <a:p>
            <a:fld id="{8C3B2010-EA28-4A7F-A075-54BBC5822C7B}" type="datetime1">
              <a:rPr lang="en-AU" smtClean="0"/>
              <a:t>16/11/2020</a:t>
            </a:fld>
            <a:endParaRPr lang="en-AU"/>
          </a:p>
        </p:txBody>
      </p:sp>
      <p:sp>
        <p:nvSpPr>
          <p:cNvPr id="6" name="Footer Placeholder 5">
            <a:extLst>
              <a:ext uri="{FF2B5EF4-FFF2-40B4-BE49-F238E27FC236}">
                <a16:creationId xmlns:a16="http://schemas.microsoft.com/office/drawing/2014/main" id="{D403A2D6-4CB3-4FFD-B542-A438BFB33621}"/>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C8721634-FCF4-4ECE-8357-DD449D75ACF2}"/>
              </a:ext>
            </a:extLst>
          </p:cNvPr>
          <p:cNvSpPr>
            <a:spLocks noGrp="1"/>
          </p:cNvSpPr>
          <p:nvPr>
            <p:ph type="sldNum" sz="quarter" idx="12"/>
          </p:nvPr>
        </p:nvSpPr>
        <p:spPr/>
        <p:txBody>
          <a:bodyPr/>
          <a:lstStyle/>
          <a:p>
            <a:fld id="{E3743432-5E25-449B-AFD1-65CC5518F5B7}" type="slidenum">
              <a:rPr lang="en-AU" smtClean="0"/>
              <a:t>‹#›</a:t>
            </a:fld>
            <a:endParaRPr lang="en-AU"/>
          </a:p>
        </p:txBody>
      </p:sp>
    </p:spTree>
    <p:extLst>
      <p:ext uri="{BB962C8B-B14F-4D97-AF65-F5344CB8AC3E}">
        <p14:creationId xmlns:p14="http://schemas.microsoft.com/office/powerpoint/2010/main" val="702758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1663F-C258-4A08-B615-113514200C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BCD91615-C3CE-442F-A926-D50D69F33B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E88A94CA-BFF4-4710-A39D-F2E4AFDBB3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F46952-ED1E-48E1-BE67-4BAD5179E3E6}"/>
              </a:ext>
            </a:extLst>
          </p:cNvPr>
          <p:cNvSpPr>
            <a:spLocks noGrp="1"/>
          </p:cNvSpPr>
          <p:nvPr>
            <p:ph type="dt" sz="half" idx="10"/>
          </p:nvPr>
        </p:nvSpPr>
        <p:spPr/>
        <p:txBody>
          <a:bodyPr/>
          <a:lstStyle/>
          <a:p>
            <a:fld id="{94BFD36E-DC3E-48B2-A607-9678D7120259}" type="datetime1">
              <a:rPr lang="en-AU" smtClean="0"/>
              <a:t>16/11/2020</a:t>
            </a:fld>
            <a:endParaRPr lang="en-AU"/>
          </a:p>
        </p:txBody>
      </p:sp>
      <p:sp>
        <p:nvSpPr>
          <p:cNvPr id="6" name="Footer Placeholder 5">
            <a:extLst>
              <a:ext uri="{FF2B5EF4-FFF2-40B4-BE49-F238E27FC236}">
                <a16:creationId xmlns:a16="http://schemas.microsoft.com/office/drawing/2014/main" id="{668FC0DF-6451-4A5D-A453-085D3AC3A12F}"/>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C0FA074-88C2-4791-A02B-87648F01C767}"/>
              </a:ext>
            </a:extLst>
          </p:cNvPr>
          <p:cNvSpPr>
            <a:spLocks noGrp="1"/>
          </p:cNvSpPr>
          <p:nvPr>
            <p:ph type="sldNum" sz="quarter" idx="12"/>
          </p:nvPr>
        </p:nvSpPr>
        <p:spPr/>
        <p:txBody>
          <a:bodyPr/>
          <a:lstStyle/>
          <a:p>
            <a:fld id="{E3743432-5E25-449B-AFD1-65CC5518F5B7}" type="slidenum">
              <a:rPr lang="en-AU" smtClean="0"/>
              <a:t>‹#›</a:t>
            </a:fld>
            <a:endParaRPr lang="en-AU"/>
          </a:p>
        </p:txBody>
      </p:sp>
    </p:spTree>
    <p:extLst>
      <p:ext uri="{BB962C8B-B14F-4D97-AF65-F5344CB8AC3E}">
        <p14:creationId xmlns:p14="http://schemas.microsoft.com/office/powerpoint/2010/main" val="2850167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367D6F-A546-43FC-A904-14FF1116A4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17880C65-8841-49D0-B9D4-97063B743B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3582E40-A0BB-4F05-8DA5-D16D20F362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04EEE6-09C5-40D9-ADEC-6C1CDCFE2E9F}" type="datetime1">
              <a:rPr lang="en-AU" smtClean="0"/>
              <a:t>16/11/2020</a:t>
            </a:fld>
            <a:endParaRPr lang="en-AU"/>
          </a:p>
        </p:txBody>
      </p:sp>
      <p:sp>
        <p:nvSpPr>
          <p:cNvPr id="5" name="Footer Placeholder 4">
            <a:extLst>
              <a:ext uri="{FF2B5EF4-FFF2-40B4-BE49-F238E27FC236}">
                <a16:creationId xmlns:a16="http://schemas.microsoft.com/office/drawing/2014/main" id="{FEF5C6D1-E810-4585-86C1-3133A511C6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50C1221A-38F1-415F-98C3-1A1BE35BAB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743432-5E25-449B-AFD1-65CC5518F5B7}" type="slidenum">
              <a:rPr lang="en-AU" smtClean="0"/>
              <a:t>‹#›</a:t>
            </a:fld>
            <a:endParaRPr lang="en-AU"/>
          </a:p>
        </p:txBody>
      </p:sp>
    </p:spTree>
    <p:extLst>
      <p:ext uri="{BB962C8B-B14F-4D97-AF65-F5344CB8AC3E}">
        <p14:creationId xmlns:p14="http://schemas.microsoft.com/office/powerpoint/2010/main" val="1854431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mailto:alanbriggsnhc@dodo.com.au"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13.emf"/><Relationship Id="rId5" Type="http://schemas.openxmlformats.org/officeDocument/2006/relationships/image" Target="../media/image12.JPG"/><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reuters.com/article/australia-mining-idUSL3N26L0OI" TargetMode="External"/><Relationship Id="rId2" Type="http://schemas.openxmlformats.org/officeDocument/2006/relationships/hyperlink" Target="https://www.budgetdirect.com.au/travel-insurance/research/tourism-statistics.html#:~:text=In%202019%2C%20tourism%20in%20Australia,74%25%20came%20from%20domestic%20tourism" TargetMode="External"/><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BDCBE-7999-4425-99B8-701E3722EBD4}"/>
              </a:ext>
            </a:extLst>
          </p:cNvPr>
          <p:cNvSpPr>
            <a:spLocks noGrp="1"/>
          </p:cNvSpPr>
          <p:nvPr>
            <p:ph type="ctrTitle"/>
          </p:nvPr>
        </p:nvSpPr>
        <p:spPr>
          <a:xfrm>
            <a:off x="857956" y="1707618"/>
            <a:ext cx="9144000" cy="1909763"/>
          </a:xfrm>
        </p:spPr>
        <p:txBody>
          <a:bodyPr>
            <a:normAutofit/>
          </a:bodyPr>
          <a:lstStyle/>
          <a:p>
            <a:r>
              <a:rPr lang="en-AU" sz="4400" dirty="0"/>
              <a:t>Stakeholder Perceptions about Geoparks:</a:t>
            </a:r>
            <a:br>
              <a:rPr lang="en-AU" sz="4400" dirty="0"/>
            </a:br>
            <a:r>
              <a:rPr lang="en-AU" sz="4400" dirty="0"/>
              <a:t>Addressing the Perceptions and Myths</a:t>
            </a:r>
          </a:p>
        </p:txBody>
      </p:sp>
      <p:sp>
        <p:nvSpPr>
          <p:cNvPr id="3" name="Subtitle 2">
            <a:extLst>
              <a:ext uri="{FF2B5EF4-FFF2-40B4-BE49-F238E27FC236}">
                <a16:creationId xmlns:a16="http://schemas.microsoft.com/office/drawing/2014/main" id="{B8F4C85A-70C5-45DF-9FC2-E67A84AF90BB}"/>
              </a:ext>
            </a:extLst>
          </p:cNvPr>
          <p:cNvSpPr>
            <a:spLocks noGrp="1"/>
          </p:cNvSpPr>
          <p:nvPr>
            <p:ph type="subTitle" idx="1"/>
          </p:nvPr>
        </p:nvSpPr>
        <p:spPr>
          <a:xfrm>
            <a:off x="1524000" y="4282279"/>
            <a:ext cx="9144000" cy="1655762"/>
          </a:xfrm>
        </p:spPr>
        <p:txBody>
          <a:bodyPr/>
          <a:lstStyle/>
          <a:p>
            <a:r>
              <a:rPr lang="en-AU" dirty="0">
                <a:solidFill>
                  <a:srgbClr val="FFFF00"/>
                </a:solidFill>
              </a:rPr>
              <a:t>A presentation to the Global Eco Asia-Pacific Tourism Conference, Margaret River, Western Australia, by Dr Alan Briggs</a:t>
            </a:r>
          </a:p>
          <a:p>
            <a:r>
              <a:rPr lang="en-AU" dirty="0">
                <a:solidFill>
                  <a:srgbClr val="FFFF00"/>
                </a:solidFill>
              </a:rPr>
              <a:t>3 December, 2020</a:t>
            </a:r>
          </a:p>
        </p:txBody>
      </p:sp>
      <p:pic>
        <p:nvPicPr>
          <p:cNvPr id="11" name="Picture 10">
            <a:extLst>
              <a:ext uri="{FF2B5EF4-FFF2-40B4-BE49-F238E27FC236}">
                <a16:creationId xmlns:a16="http://schemas.microsoft.com/office/drawing/2014/main" id="{C6E6D87B-4665-4E6F-83B3-E56C2D3FBDCB}"/>
              </a:ext>
            </a:extLst>
          </p:cNvPr>
          <p:cNvPicPr>
            <a:picLocks noChangeAspect="1"/>
          </p:cNvPicPr>
          <p:nvPr/>
        </p:nvPicPr>
        <p:blipFill>
          <a:blip r:embed="rId2"/>
          <a:stretch>
            <a:fillRect/>
          </a:stretch>
        </p:blipFill>
        <p:spPr>
          <a:xfrm>
            <a:off x="-101036" y="-325487"/>
            <a:ext cx="6004560" cy="1796796"/>
          </a:xfrm>
          <a:prstGeom prst="rect">
            <a:avLst/>
          </a:prstGeom>
        </p:spPr>
      </p:pic>
    </p:spTree>
    <p:extLst>
      <p:ext uri="{BB962C8B-B14F-4D97-AF65-F5344CB8AC3E}">
        <p14:creationId xmlns:p14="http://schemas.microsoft.com/office/powerpoint/2010/main" val="5212821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BC5C0-6FED-4F32-86C6-A5FE71BCB147}"/>
              </a:ext>
            </a:extLst>
          </p:cNvPr>
          <p:cNvSpPr>
            <a:spLocks noGrp="1"/>
          </p:cNvSpPr>
          <p:nvPr>
            <p:ph type="title"/>
          </p:nvPr>
        </p:nvSpPr>
        <p:spPr>
          <a:xfrm>
            <a:off x="341281" y="1277781"/>
            <a:ext cx="10515600" cy="701643"/>
          </a:xfrm>
        </p:spPr>
        <p:txBody>
          <a:bodyPr/>
          <a:lstStyle/>
          <a:p>
            <a:r>
              <a:rPr lang="en-AU" dirty="0"/>
              <a:t>What are the perceptions and myths?</a:t>
            </a:r>
          </a:p>
        </p:txBody>
      </p:sp>
      <p:sp>
        <p:nvSpPr>
          <p:cNvPr id="3" name="Content Placeholder 2">
            <a:extLst>
              <a:ext uri="{FF2B5EF4-FFF2-40B4-BE49-F238E27FC236}">
                <a16:creationId xmlns:a16="http://schemas.microsoft.com/office/drawing/2014/main" id="{0FFE73CA-64DD-44AA-999F-2027EF592200}"/>
              </a:ext>
            </a:extLst>
          </p:cNvPr>
          <p:cNvSpPr>
            <a:spLocks noGrp="1"/>
          </p:cNvSpPr>
          <p:nvPr>
            <p:ph idx="1"/>
          </p:nvPr>
        </p:nvSpPr>
        <p:spPr>
          <a:xfrm>
            <a:off x="668332" y="2271534"/>
            <a:ext cx="6185474" cy="3114198"/>
          </a:xfrm>
        </p:spPr>
        <p:txBody>
          <a:bodyPr>
            <a:normAutofit/>
          </a:bodyPr>
          <a:lstStyle/>
          <a:p>
            <a:r>
              <a:rPr lang="en-US" dirty="0">
                <a:solidFill>
                  <a:srgbClr val="FFFF00"/>
                </a:solidFill>
              </a:rPr>
              <a:t>Derived from the research and subsequent engagement in the eastern States.</a:t>
            </a:r>
          </a:p>
          <a:p>
            <a:r>
              <a:rPr lang="en-US" dirty="0">
                <a:solidFill>
                  <a:srgbClr val="FFFF00"/>
                </a:solidFill>
              </a:rPr>
              <a:t>The following information is extracted from, and expanded in, a paper submitted to the Journal of Tourism Futures.</a:t>
            </a:r>
            <a:endParaRPr lang="en-AU" dirty="0">
              <a:solidFill>
                <a:srgbClr val="FFFF00"/>
              </a:solidFill>
            </a:endParaRPr>
          </a:p>
        </p:txBody>
      </p:sp>
      <p:sp>
        <p:nvSpPr>
          <p:cNvPr id="4" name="Slide Number Placeholder 3">
            <a:extLst>
              <a:ext uri="{FF2B5EF4-FFF2-40B4-BE49-F238E27FC236}">
                <a16:creationId xmlns:a16="http://schemas.microsoft.com/office/drawing/2014/main" id="{051938CE-2395-4B48-8FD7-5DB67332A1D7}"/>
              </a:ext>
            </a:extLst>
          </p:cNvPr>
          <p:cNvSpPr>
            <a:spLocks noGrp="1"/>
          </p:cNvSpPr>
          <p:nvPr>
            <p:ph type="sldNum" sz="quarter" idx="12"/>
          </p:nvPr>
        </p:nvSpPr>
        <p:spPr/>
        <p:txBody>
          <a:bodyPr/>
          <a:lstStyle/>
          <a:p>
            <a:fld id="{E3743432-5E25-449B-AFD1-65CC5518F5B7}" type="slidenum">
              <a:rPr lang="en-AU" smtClean="0"/>
              <a:t>10</a:t>
            </a:fld>
            <a:endParaRPr lang="en-AU"/>
          </a:p>
        </p:txBody>
      </p:sp>
      <p:pic>
        <p:nvPicPr>
          <p:cNvPr id="6" name="Picture 5">
            <a:extLst>
              <a:ext uri="{FF2B5EF4-FFF2-40B4-BE49-F238E27FC236}">
                <a16:creationId xmlns:a16="http://schemas.microsoft.com/office/drawing/2014/main" id="{5A0F2B78-6D01-4DA2-8431-F1D17B9F8C17}"/>
              </a:ext>
            </a:extLst>
          </p:cNvPr>
          <p:cNvPicPr>
            <a:picLocks noChangeAspect="1"/>
          </p:cNvPicPr>
          <p:nvPr/>
        </p:nvPicPr>
        <p:blipFill>
          <a:blip r:embed="rId2"/>
          <a:stretch>
            <a:fillRect/>
          </a:stretch>
        </p:blipFill>
        <p:spPr>
          <a:xfrm>
            <a:off x="-78948" y="-230649"/>
            <a:ext cx="6005080" cy="1329043"/>
          </a:xfrm>
          <a:prstGeom prst="rect">
            <a:avLst/>
          </a:prstGeom>
        </p:spPr>
      </p:pic>
      <p:pic>
        <p:nvPicPr>
          <p:cNvPr id="8" name="Picture 7" descr="Diagram&#10;&#10;Description automatically generated">
            <a:extLst>
              <a:ext uri="{FF2B5EF4-FFF2-40B4-BE49-F238E27FC236}">
                <a16:creationId xmlns:a16="http://schemas.microsoft.com/office/drawing/2014/main" id="{D426EF21-3F4D-472D-A6DE-4FB0674B9D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6146" y="2232878"/>
            <a:ext cx="3848345" cy="3114199"/>
          </a:xfrm>
          <a:prstGeom prst="rect">
            <a:avLst/>
          </a:prstGeom>
        </p:spPr>
      </p:pic>
    </p:spTree>
    <p:extLst>
      <p:ext uri="{BB962C8B-B14F-4D97-AF65-F5344CB8AC3E}">
        <p14:creationId xmlns:p14="http://schemas.microsoft.com/office/powerpoint/2010/main" val="29121101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2EBFB-3E8C-4712-B6DE-F01D13EA52D5}"/>
              </a:ext>
            </a:extLst>
          </p:cNvPr>
          <p:cNvSpPr>
            <a:spLocks noGrp="1"/>
          </p:cNvSpPr>
          <p:nvPr>
            <p:ph type="title"/>
          </p:nvPr>
        </p:nvSpPr>
        <p:spPr>
          <a:xfrm>
            <a:off x="838200" y="1078189"/>
            <a:ext cx="5042482" cy="1325563"/>
          </a:xfrm>
        </p:spPr>
        <p:txBody>
          <a:bodyPr>
            <a:normAutofit/>
          </a:bodyPr>
          <a:lstStyle/>
          <a:p>
            <a:r>
              <a:rPr lang="en-US" dirty="0"/>
              <a:t>Legislative and policy implications</a:t>
            </a:r>
            <a:endParaRPr lang="en-AU" dirty="0"/>
          </a:p>
        </p:txBody>
      </p:sp>
      <p:sp>
        <p:nvSpPr>
          <p:cNvPr id="3" name="Content Placeholder 2">
            <a:extLst>
              <a:ext uri="{FF2B5EF4-FFF2-40B4-BE49-F238E27FC236}">
                <a16:creationId xmlns:a16="http://schemas.microsoft.com/office/drawing/2014/main" id="{6FAA3733-89D0-428B-B5F3-DB3B34166C23}"/>
              </a:ext>
            </a:extLst>
          </p:cNvPr>
          <p:cNvSpPr>
            <a:spLocks noGrp="1"/>
          </p:cNvSpPr>
          <p:nvPr>
            <p:ph idx="1"/>
          </p:nvPr>
        </p:nvSpPr>
        <p:spPr>
          <a:xfrm>
            <a:off x="838200" y="2286001"/>
            <a:ext cx="8147180" cy="3890962"/>
          </a:xfrm>
        </p:spPr>
        <p:txBody>
          <a:bodyPr>
            <a:normAutofit fontScale="92500" lnSpcReduction="10000"/>
          </a:bodyPr>
          <a:lstStyle/>
          <a:p>
            <a:r>
              <a:rPr lang="en-AU" dirty="0">
                <a:solidFill>
                  <a:srgbClr val="FFFF00"/>
                </a:solidFill>
                <a:effectLst/>
                <a:ea typeface="Calibri" panose="020F0502020204030204" pitchFamily="34" charset="0"/>
                <a:cs typeface="Times New Roman" panose="02020603050405020304" pitchFamily="18" charset="0"/>
              </a:rPr>
              <a:t>UNESCO Global Geopark: no changes to a country’s laws (UNESCO, 2017a).</a:t>
            </a:r>
          </a:p>
          <a:p>
            <a:r>
              <a:rPr lang="en-AU" dirty="0">
                <a:solidFill>
                  <a:srgbClr val="FFFF00"/>
                </a:solidFill>
                <a:ea typeface="Calibri" panose="020F0502020204030204" pitchFamily="34" charset="0"/>
                <a:cs typeface="Times New Roman" panose="02020603050405020304" pitchFamily="18" charset="0"/>
              </a:rPr>
              <a:t>H</a:t>
            </a:r>
            <a:r>
              <a:rPr lang="en-AU" dirty="0">
                <a:solidFill>
                  <a:srgbClr val="FFFF00"/>
                </a:solidFill>
                <a:effectLst/>
                <a:ea typeface="Calibri" panose="020F0502020204030204" pitchFamily="34" charset="0"/>
                <a:cs typeface="Times New Roman" panose="02020603050405020304" pitchFamily="18" charset="0"/>
              </a:rPr>
              <a:t>ost nations to provide the appropriate level of support within its own means, such as existing legislation and policies. </a:t>
            </a:r>
          </a:p>
          <a:p>
            <a:r>
              <a:rPr lang="en-AU" dirty="0">
                <a:solidFill>
                  <a:srgbClr val="FFFF00"/>
                </a:solidFill>
                <a:effectLst/>
                <a:ea typeface="Calibri" panose="020F0502020204030204" pitchFamily="34" charset="0"/>
                <a:cs typeface="Times New Roman" panose="02020603050405020304" pitchFamily="18" charset="0"/>
              </a:rPr>
              <a:t>In Australia, legislation at Federal and State levels exists for the protection of geoheritage sites.</a:t>
            </a:r>
          </a:p>
          <a:p>
            <a:r>
              <a:rPr lang="en-AU" dirty="0">
                <a:solidFill>
                  <a:srgbClr val="FFFF00"/>
                </a:solidFill>
                <a:ea typeface="Calibri" panose="020F0502020204030204" pitchFamily="34" charset="0"/>
                <a:cs typeface="Times New Roman" panose="02020603050405020304" pitchFamily="18" charset="0"/>
              </a:rPr>
              <a:t>H</a:t>
            </a:r>
            <a:r>
              <a:rPr lang="en-AU" dirty="0">
                <a:solidFill>
                  <a:srgbClr val="FFFF00"/>
                </a:solidFill>
                <a:effectLst/>
                <a:ea typeface="Calibri" panose="020F0502020204030204" pitchFamily="34" charset="0"/>
                <a:cs typeface="Times New Roman" panose="02020603050405020304" pitchFamily="18" charset="0"/>
              </a:rPr>
              <a:t>owever, geoheritage is not the sole focus of Geoparks. </a:t>
            </a:r>
          </a:p>
          <a:p>
            <a:r>
              <a:rPr lang="en-AU" dirty="0">
                <a:solidFill>
                  <a:srgbClr val="FFFF00"/>
                </a:solidFill>
                <a:cs typeface="Times New Roman" panose="02020603050405020304" pitchFamily="18" charset="0"/>
              </a:rPr>
              <a:t>Is this a hangover from World heritage Areas and Man and the Biosphere?</a:t>
            </a:r>
            <a:endParaRPr lang="en-AU" dirty="0">
              <a:solidFill>
                <a:srgbClr val="FFFF00"/>
              </a:solidFill>
            </a:endParaRPr>
          </a:p>
        </p:txBody>
      </p:sp>
      <p:sp>
        <p:nvSpPr>
          <p:cNvPr id="4" name="Slide Number Placeholder 3">
            <a:extLst>
              <a:ext uri="{FF2B5EF4-FFF2-40B4-BE49-F238E27FC236}">
                <a16:creationId xmlns:a16="http://schemas.microsoft.com/office/drawing/2014/main" id="{3F2D3FCF-4113-44E7-89F5-047611E5907B}"/>
              </a:ext>
            </a:extLst>
          </p:cNvPr>
          <p:cNvSpPr>
            <a:spLocks noGrp="1"/>
          </p:cNvSpPr>
          <p:nvPr>
            <p:ph type="sldNum" sz="quarter" idx="12"/>
          </p:nvPr>
        </p:nvSpPr>
        <p:spPr/>
        <p:txBody>
          <a:bodyPr/>
          <a:lstStyle/>
          <a:p>
            <a:fld id="{E3743432-5E25-449B-AFD1-65CC5518F5B7}" type="slidenum">
              <a:rPr lang="en-AU" smtClean="0"/>
              <a:t>11</a:t>
            </a:fld>
            <a:endParaRPr lang="en-AU"/>
          </a:p>
        </p:txBody>
      </p:sp>
      <p:pic>
        <p:nvPicPr>
          <p:cNvPr id="5" name="Picture 4">
            <a:extLst>
              <a:ext uri="{FF2B5EF4-FFF2-40B4-BE49-F238E27FC236}">
                <a16:creationId xmlns:a16="http://schemas.microsoft.com/office/drawing/2014/main" id="{059D769C-50FA-4099-9BFA-811AAAB39C22}"/>
              </a:ext>
            </a:extLst>
          </p:cNvPr>
          <p:cNvPicPr>
            <a:picLocks noChangeAspect="1"/>
          </p:cNvPicPr>
          <p:nvPr/>
        </p:nvPicPr>
        <p:blipFill>
          <a:blip r:embed="rId2"/>
          <a:stretch>
            <a:fillRect/>
          </a:stretch>
        </p:blipFill>
        <p:spPr>
          <a:xfrm>
            <a:off x="0" y="-247374"/>
            <a:ext cx="6004560" cy="1325563"/>
          </a:xfrm>
          <a:prstGeom prst="rect">
            <a:avLst/>
          </a:prstGeom>
        </p:spPr>
      </p:pic>
      <p:pic>
        <p:nvPicPr>
          <p:cNvPr id="6" name="Picture 5">
            <a:extLst>
              <a:ext uri="{FF2B5EF4-FFF2-40B4-BE49-F238E27FC236}">
                <a16:creationId xmlns:a16="http://schemas.microsoft.com/office/drawing/2014/main" id="{FBC82207-72DC-4185-8F8E-C7B26371F373}"/>
              </a:ext>
            </a:extLst>
          </p:cNvPr>
          <p:cNvPicPr>
            <a:picLocks noChangeAspect="1"/>
          </p:cNvPicPr>
          <p:nvPr/>
        </p:nvPicPr>
        <p:blipFill>
          <a:blip r:embed="rId3"/>
          <a:stretch>
            <a:fillRect/>
          </a:stretch>
        </p:blipFill>
        <p:spPr>
          <a:xfrm>
            <a:off x="8610600" y="0"/>
            <a:ext cx="3581400" cy="2176198"/>
          </a:xfrm>
          <a:prstGeom prst="rect">
            <a:avLst/>
          </a:prstGeom>
        </p:spPr>
      </p:pic>
    </p:spTree>
    <p:extLst>
      <p:ext uri="{BB962C8B-B14F-4D97-AF65-F5344CB8AC3E}">
        <p14:creationId xmlns:p14="http://schemas.microsoft.com/office/powerpoint/2010/main" val="26727039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B2E42-2387-4005-A88D-0B4B865E5995}"/>
              </a:ext>
            </a:extLst>
          </p:cNvPr>
          <p:cNvSpPr>
            <a:spLocks noGrp="1"/>
          </p:cNvSpPr>
          <p:nvPr>
            <p:ph type="title"/>
          </p:nvPr>
        </p:nvSpPr>
        <p:spPr>
          <a:xfrm>
            <a:off x="838200" y="1279525"/>
            <a:ext cx="6107884" cy="1325563"/>
          </a:xfrm>
        </p:spPr>
        <p:txBody>
          <a:bodyPr>
            <a:normAutofit fontScale="90000"/>
          </a:bodyPr>
          <a:lstStyle/>
          <a:p>
            <a:pPr>
              <a:lnSpc>
                <a:spcPct val="100000"/>
              </a:lnSpc>
            </a:pPr>
            <a:r>
              <a:rPr lang="en-US" dirty="0">
                <a:latin typeface="+mn-lt"/>
              </a:rPr>
              <a:t>Perceived conflict between National Parks and Geoparks</a:t>
            </a:r>
            <a:endParaRPr lang="en-AU" dirty="0">
              <a:latin typeface="+mn-lt"/>
            </a:endParaRPr>
          </a:p>
        </p:txBody>
      </p:sp>
      <p:sp>
        <p:nvSpPr>
          <p:cNvPr id="3" name="Content Placeholder 2">
            <a:extLst>
              <a:ext uri="{FF2B5EF4-FFF2-40B4-BE49-F238E27FC236}">
                <a16:creationId xmlns:a16="http://schemas.microsoft.com/office/drawing/2014/main" id="{1A9666CD-1270-410F-A411-CEA28E8C65BC}"/>
              </a:ext>
            </a:extLst>
          </p:cNvPr>
          <p:cNvSpPr>
            <a:spLocks noGrp="1"/>
          </p:cNvSpPr>
          <p:nvPr>
            <p:ph idx="1"/>
          </p:nvPr>
        </p:nvSpPr>
        <p:spPr>
          <a:xfrm>
            <a:off x="838200" y="2699280"/>
            <a:ext cx="7512698" cy="3657070"/>
          </a:xfrm>
        </p:spPr>
        <p:txBody>
          <a:bodyPr>
            <a:normAutofit fontScale="55000" lnSpcReduction="20000"/>
          </a:bodyPr>
          <a:lstStyle/>
          <a:p>
            <a:pPr marL="0" indent="0">
              <a:buNone/>
            </a:pPr>
            <a:r>
              <a:rPr lang="en-US" sz="4400" dirty="0">
                <a:solidFill>
                  <a:srgbClr val="FFFF00"/>
                </a:solidFill>
              </a:rPr>
              <a:t>Not one stakeholder raised this as a concern.</a:t>
            </a:r>
            <a:br>
              <a:rPr lang="en-US" sz="4400" dirty="0">
                <a:solidFill>
                  <a:srgbClr val="FFFF00"/>
                </a:solidFill>
              </a:rPr>
            </a:br>
            <a:endParaRPr lang="en-US" sz="4400" dirty="0">
              <a:solidFill>
                <a:srgbClr val="FFFF00"/>
              </a:solidFill>
            </a:endParaRPr>
          </a:p>
          <a:p>
            <a:pPr marL="0" indent="0">
              <a:buNone/>
            </a:pPr>
            <a:r>
              <a:rPr lang="en-US" sz="4400" dirty="0">
                <a:solidFill>
                  <a:srgbClr val="FFFF00"/>
                </a:solidFill>
              </a:rPr>
              <a:t>There might be a conflict over resources but aren’t governments meant to fund parks?</a:t>
            </a:r>
          </a:p>
          <a:p>
            <a:pPr marL="0" indent="0">
              <a:buNone/>
            </a:pPr>
            <a:br>
              <a:rPr lang="en-US" sz="4400" dirty="0">
                <a:solidFill>
                  <a:srgbClr val="FFFF00"/>
                </a:solidFill>
              </a:rPr>
            </a:br>
            <a:r>
              <a:rPr lang="en-US" sz="4400" dirty="0">
                <a:solidFill>
                  <a:srgbClr val="FFFF00"/>
                </a:solidFill>
              </a:rPr>
              <a:t>Geoparks would seek grants, sponsorships, philanthropy and donations … not necessarily  in conflict with National Parks.</a:t>
            </a:r>
          </a:p>
          <a:p>
            <a:pPr marL="0" indent="0">
              <a:buNone/>
            </a:pPr>
            <a:endParaRPr lang="en-US" sz="4400" dirty="0">
              <a:solidFill>
                <a:srgbClr val="FFFF00"/>
              </a:solidFill>
            </a:endParaRPr>
          </a:p>
          <a:p>
            <a:pPr marL="0" indent="0">
              <a:buNone/>
            </a:pPr>
            <a:r>
              <a:rPr lang="en-US" sz="4400" dirty="0">
                <a:solidFill>
                  <a:srgbClr val="FFFF00"/>
                </a:solidFill>
              </a:rPr>
              <a:t>Surely communities should be allowed to make their own decisions!</a:t>
            </a:r>
            <a:endParaRPr lang="en-AU" sz="4400" dirty="0">
              <a:solidFill>
                <a:srgbClr val="FFFF00"/>
              </a:solidFill>
            </a:endParaRPr>
          </a:p>
        </p:txBody>
      </p:sp>
      <p:sp>
        <p:nvSpPr>
          <p:cNvPr id="4" name="Slide Number Placeholder 3">
            <a:extLst>
              <a:ext uri="{FF2B5EF4-FFF2-40B4-BE49-F238E27FC236}">
                <a16:creationId xmlns:a16="http://schemas.microsoft.com/office/drawing/2014/main" id="{AA03A378-0BBF-4A3F-8D8E-3CA7CE2F139C}"/>
              </a:ext>
            </a:extLst>
          </p:cNvPr>
          <p:cNvSpPr>
            <a:spLocks noGrp="1"/>
          </p:cNvSpPr>
          <p:nvPr>
            <p:ph type="sldNum" sz="quarter" idx="12"/>
          </p:nvPr>
        </p:nvSpPr>
        <p:spPr/>
        <p:txBody>
          <a:bodyPr/>
          <a:lstStyle/>
          <a:p>
            <a:fld id="{E3743432-5E25-449B-AFD1-65CC5518F5B7}" type="slidenum">
              <a:rPr lang="en-AU" smtClean="0"/>
              <a:t>12</a:t>
            </a:fld>
            <a:endParaRPr lang="en-AU"/>
          </a:p>
        </p:txBody>
      </p:sp>
      <p:pic>
        <p:nvPicPr>
          <p:cNvPr id="5" name="Picture 4">
            <a:extLst>
              <a:ext uri="{FF2B5EF4-FFF2-40B4-BE49-F238E27FC236}">
                <a16:creationId xmlns:a16="http://schemas.microsoft.com/office/drawing/2014/main" id="{7A0216B6-6C18-405C-8482-D2F7E68978EA}"/>
              </a:ext>
            </a:extLst>
          </p:cNvPr>
          <p:cNvPicPr>
            <a:picLocks noChangeAspect="1"/>
          </p:cNvPicPr>
          <p:nvPr/>
        </p:nvPicPr>
        <p:blipFill>
          <a:blip r:embed="rId2"/>
          <a:stretch>
            <a:fillRect/>
          </a:stretch>
        </p:blipFill>
        <p:spPr>
          <a:xfrm>
            <a:off x="-101036" y="-238077"/>
            <a:ext cx="6004560" cy="1423410"/>
          </a:xfrm>
          <a:prstGeom prst="rect">
            <a:avLst/>
          </a:prstGeom>
        </p:spPr>
      </p:pic>
      <p:pic>
        <p:nvPicPr>
          <p:cNvPr id="6" name="Picture 5">
            <a:extLst>
              <a:ext uri="{FF2B5EF4-FFF2-40B4-BE49-F238E27FC236}">
                <a16:creationId xmlns:a16="http://schemas.microsoft.com/office/drawing/2014/main" id="{D1CC9BE6-D7A4-40FC-9304-2A036C31E5B0}"/>
              </a:ext>
            </a:extLst>
          </p:cNvPr>
          <p:cNvPicPr>
            <a:picLocks noChangeAspect="1"/>
          </p:cNvPicPr>
          <p:nvPr/>
        </p:nvPicPr>
        <p:blipFill>
          <a:blip r:embed="rId3"/>
          <a:stretch>
            <a:fillRect/>
          </a:stretch>
        </p:blipFill>
        <p:spPr>
          <a:xfrm>
            <a:off x="8599098" y="0"/>
            <a:ext cx="3592902" cy="3200400"/>
          </a:xfrm>
          <a:prstGeom prst="rect">
            <a:avLst/>
          </a:prstGeom>
        </p:spPr>
      </p:pic>
    </p:spTree>
    <p:extLst>
      <p:ext uri="{BB962C8B-B14F-4D97-AF65-F5344CB8AC3E}">
        <p14:creationId xmlns:p14="http://schemas.microsoft.com/office/powerpoint/2010/main" val="5552271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EDD99-08F5-4636-853A-AE32573C2BDF}"/>
              </a:ext>
            </a:extLst>
          </p:cNvPr>
          <p:cNvSpPr>
            <a:spLocks noGrp="1"/>
          </p:cNvSpPr>
          <p:nvPr>
            <p:ph type="title"/>
          </p:nvPr>
        </p:nvSpPr>
        <p:spPr>
          <a:xfrm>
            <a:off x="903514" y="1134653"/>
            <a:ext cx="6527334" cy="782172"/>
          </a:xfrm>
        </p:spPr>
        <p:txBody>
          <a:bodyPr>
            <a:normAutofit/>
          </a:bodyPr>
          <a:lstStyle/>
          <a:p>
            <a:r>
              <a:rPr lang="en-AU" dirty="0"/>
              <a:t>Confusion over terminology</a:t>
            </a:r>
          </a:p>
        </p:txBody>
      </p:sp>
      <p:sp>
        <p:nvSpPr>
          <p:cNvPr id="3" name="Content Placeholder 2">
            <a:extLst>
              <a:ext uri="{FF2B5EF4-FFF2-40B4-BE49-F238E27FC236}">
                <a16:creationId xmlns:a16="http://schemas.microsoft.com/office/drawing/2014/main" id="{A611A53A-90FC-4AD6-A841-2440260AD0EE}"/>
              </a:ext>
            </a:extLst>
          </p:cNvPr>
          <p:cNvSpPr>
            <a:spLocks noGrp="1"/>
          </p:cNvSpPr>
          <p:nvPr>
            <p:ph idx="1"/>
          </p:nvPr>
        </p:nvSpPr>
        <p:spPr>
          <a:xfrm>
            <a:off x="838200" y="1825625"/>
            <a:ext cx="7248787" cy="4784900"/>
          </a:xfrm>
        </p:spPr>
        <p:txBody>
          <a:bodyPr>
            <a:normAutofit fontScale="92500" lnSpcReduction="20000"/>
          </a:bodyPr>
          <a:lstStyle/>
          <a:p>
            <a:pPr marL="0" indent="0">
              <a:lnSpc>
                <a:spcPct val="100000"/>
              </a:lnSpc>
              <a:buNone/>
            </a:pPr>
            <a:r>
              <a:rPr lang="en-US" dirty="0">
                <a:solidFill>
                  <a:srgbClr val="FFFF00"/>
                </a:solidFill>
              </a:rPr>
              <a:t>Yes, the term “park” might cause some confusion, but none was found in this research!</a:t>
            </a:r>
            <a:br>
              <a:rPr lang="en-US" dirty="0">
                <a:solidFill>
                  <a:srgbClr val="FFFF00"/>
                </a:solidFill>
              </a:rPr>
            </a:br>
            <a:r>
              <a:rPr lang="en-US" dirty="0">
                <a:solidFill>
                  <a:srgbClr val="FFFF00"/>
                </a:solidFill>
              </a:rPr>
              <a:t>Perhaps the community should be given some credit.</a:t>
            </a:r>
          </a:p>
          <a:p>
            <a:pPr marL="0" indent="0">
              <a:lnSpc>
                <a:spcPct val="100000"/>
              </a:lnSpc>
              <a:buNone/>
            </a:pPr>
            <a:r>
              <a:rPr lang="en-US" dirty="0">
                <a:solidFill>
                  <a:srgbClr val="FFFF00"/>
                </a:solidFill>
              </a:rPr>
              <a:t>The term “Conservation Park” was added into the CALM Act in 1984. Maybe we should add “Geopark” to the legislation?</a:t>
            </a:r>
          </a:p>
          <a:p>
            <a:pPr marL="0" indent="0">
              <a:lnSpc>
                <a:spcPct val="100000"/>
              </a:lnSpc>
              <a:buNone/>
            </a:pPr>
            <a:r>
              <a:rPr lang="en-US" dirty="0">
                <a:solidFill>
                  <a:srgbClr val="FFFF00"/>
                </a:solidFill>
              </a:rPr>
              <a:t>Perhaps just commonsense should prevail and accept geopark as a global term.</a:t>
            </a:r>
          </a:p>
          <a:p>
            <a:pPr marL="0" indent="0">
              <a:lnSpc>
                <a:spcPct val="100000"/>
              </a:lnSpc>
              <a:buNone/>
            </a:pPr>
            <a:br>
              <a:rPr lang="en-US" dirty="0">
                <a:solidFill>
                  <a:srgbClr val="FFFF00"/>
                </a:solidFill>
              </a:rPr>
            </a:br>
            <a:r>
              <a:rPr lang="en-US" dirty="0">
                <a:solidFill>
                  <a:srgbClr val="FFFF00"/>
                </a:solidFill>
              </a:rPr>
              <a:t>There is much more to this than musing over a word.</a:t>
            </a:r>
            <a:br>
              <a:rPr lang="en-US" dirty="0"/>
            </a:br>
            <a:endParaRPr lang="en-AU" dirty="0"/>
          </a:p>
        </p:txBody>
      </p:sp>
      <p:sp>
        <p:nvSpPr>
          <p:cNvPr id="4" name="Slide Number Placeholder 3">
            <a:extLst>
              <a:ext uri="{FF2B5EF4-FFF2-40B4-BE49-F238E27FC236}">
                <a16:creationId xmlns:a16="http://schemas.microsoft.com/office/drawing/2014/main" id="{1FBA3F67-44E8-4973-83DB-DB40557EB372}"/>
              </a:ext>
            </a:extLst>
          </p:cNvPr>
          <p:cNvSpPr>
            <a:spLocks noGrp="1"/>
          </p:cNvSpPr>
          <p:nvPr>
            <p:ph type="sldNum" sz="quarter" idx="12"/>
          </p:nvPr>
        </p:nvSpPr>
        <p:spPr/>
        <p:txBody>
          <a:bodyPr/>
          <a:lstStyle/>
          <a:p>
            <a:fld id="{E3743432-5E25-449B-AFD1-65CC5518F5B7}" type="slidenum">
              <a:rPr lang="en-AU" smtClean="0"/>
              <a:t>13</a:t>
            </a:fld>
            <a:endParaRPr lang="en-AU"/>
          </a:p>
        </p:txBody>
      </p:sp>
      <p:pic>
        <p:nvPicPr>
          <p:cNvPr id="5" name="Picture 4">
            <a:extLst>
              <a:ext uri="{FF2B5EF4-FFF2-40B4-BE49-F238E27FC236}">
                <a16:creationId xmlns:a16="http://schemas.microsoft.com/office/drawing/2014/main" id="{3A417E7D-4E76-401F-B3FB-566594836FD0}"/>
              </a:ext>
            </a:extLst>
          </p:cNvPr>
          <p:cNvPicPr>
            <a:picLocks noChangeAspect="1"/>
          </p:cNvPicPr>
          <p:nvPr/>
        </p:nvPicPr>
        <p:blipFill>
          <a:blip r:embed="rId2"/>
          <a:stretch>
            <a:fillRect/>
          </a:stretch>
        </p:blipFill>
        <p:spPr>
          <a:xfrm>
            <a:off x="-81415" y="-223935"/>
            <a:ext cx="6004560" cy="1274866"/>
          </a:xfrm>
          <a:prstGeom prst="rect">
            <a:avLst/>
          </a:prstGeom>
        </p:spPr>
      </p:pic>
      <p:pic>
        <p:nvPicPr>
          <p:cNvPr id="6" name="Picture 5">
            <a:extLst>
              <a:ext uri="{FF2B5EF4-FFF2-40B4-BE49-F238E27FC236}">
                <a16:creationId xmlns:a16="http://schemas.microsoft.com/office/drawing/2014/main" id="{C4CCC19C-98F7-486F-8ABD-4964D4913891}"/>
              </a:ext>
            </a:extLst>
          </p:cNvPr>
          <p:cNvPicPr>
            <a:picLocks noChangeAspect="1"/>
          </p:cNvPicPr>
          <p:nvPr/>
        </p:nvPicPr>
        <p:blipFill>
          <a:blip r:embed="rId3"/>
          <a:stretch>
            <a:fillRect/>
          </a:stretch>
        </p:blipFill>
        <p:spPr>
          <a:xfrm>
            <a:off x="8562393" y="0"/>
            <a:ext cx="3629608" cy="3629608"/>
          </a:xfrm>
          <a:prstGeom prst="rect">
            <a:avLst/>
          </a:prstGeom>
        </p:spPr>
      </p:pic>
    </p:spTree>
    <p:extLst>
      <p:ext uri="{BB962C8B-B14F-4D97-AF65-F5344CB8AC3E}">
        <p14:creationId xmlns:p14="http://schemas.microsoft.com/office/powerpoint/2010/main" val="40509762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B43A7-2B3C-485E-BFE8-1BF48856C1B2}"/>
              </a:ext>
            </a:extLst>
          </p:cNvPr>
          <p:cNvSpPr>
            <a:spLocks noGrp="1"/>
          </p:cNvSpPr>
          <p:nvPr>
            <p:ph type="title"/>
          </p:nvPr>
        </p:nvSpPr>
        <p:spPr>
          <a:xfrm>
            <a:off x="242596" y="2150149"/>
            <a:ext cx="10439400" cy="6023296"/>
          </a:xfrm>
        </p:spPr>
        <p:txBody>
          <a:bodyPr>
            <a:normAutofit fontScale="90000"/>
          </a:bodyPr>
          <a:lstStyle/>
          <a:p>
            <a:pPr>
              <a:lnSpc>
                <a:spcPct val="100000"/>
              </a:lnSpc>
            </a:pPr>
            <a:r>
              <a:rPr lang="en-US" dirty="0"/>
              <a:t>Mining conflict perceived in Geoparks</a:t>
            </a:r>
            <a:br>
              <a:rPr lang="en-US" dirty="0"/>
            </a:br>
            <a:r>
              <a:rPr lang="en-AU" sz="3100" dirty="0">
                <a:solidFill>
                  <a:srgbClr val="FFFF00"/>
                </a:solidFill>
                <a:effectLst/>
                <a:latin typeface="+mn-lt"/>
                <a:ea typeface="Calibri" panose="020F0502020204030204" pitchFamily="34" charset="0"/>
                <a:cs typeface="Times New Roman" panose="02020603050405020304" pitchFamily="18" charset="0"/>
              </a:rPr>
              <a:t>Australian Resource Ministers have a negative perception about the influence of Geopark status on exploration and mining, or is that the Resources agencies? </a:t>
            </a:r>
            <a:br>
              <a:rPr lang="en-AU" sz="3100" dirty="0">
                <a:solidFill>
                  <a:srgbClr val="FFFF00"/>
                </a:solidFill>
                <a:effectLst/>
                <a:latin typeface="+mn-lt"/>
                <a:ea typeface="Calibri" panose="020F0502020204030204" pitchFamily="34" charset="0"/>
                <a:cs typeface="Times New Roman" panose="02020603050405020304" pitchFamily="18" charset="0"/>
              </a:rPr>
            </a:br>
            <a:r>
              <a:rPr lang="en-AU" sz="3100" dirty="0">
                <a:solidFill>
                  <a:srgbClr val="FFFF00"/>
                </a:solidFill>
                <a:effectLst/>
                <a:latin typeface="+mn-lt"/>
                <a:ea typeface="Calibri" panose="020F0502020204030204" pitchFamily="34" charset="0"/>
                <a:cs typeface="Times New Roman" panose="02020603050405020304" pitchFamily="18" charset="0"/>
              </a:rPr>
              <a:t>Recent east coast experience with Etheridge LGA. But how real is it?</a:t>
            </a:r>
            <a:br>
              <a:rPr lang="en-US" sz="3100" dirty="0">
                <a:solidFill>
                  <a:srgbClr val="FFFF00"/>
                </a:solidFill>
                <a:latin typeface="+mn-lt"/>
              </a:rPr>
            </a:br>
            <a:r>
              <a:rPr lang="en-US" sz="3100" dirty="0">
                <a:solidFill>
                  <a:srgbClr val="FFFF00"/>
                </a:solidFill>
                <a:latin typeface="+mn-lt"/>
              </a:rPr>
              <a:t>In the global context, there exist Geoparks with mining </a:t>
            </a:r>
            <a:r>
              <a:rPr lang="en-US" sz="3100" dirty="0" err="1">
                <a:solidFill>
                  <a:srgbClr val="FFFF00"/>
                </a:solidFill>
                <a:latin typeface="+mn-lt"/>
              </a:rPr>
              <a:t>ie</a:t>
            </a:r>
            <a:r>
              <a:rPr lang="en-US" sz="3100" dirty="0">
                <a:solidFill>
                  <a:srgbClr val="FFFF00"/>
                </a:solidFill>
                <a:latin typeface="+mn-lt"/>
              </a:rPr>
              <a:t> Terra Vita (Germany) and Brazil’s Iron Quadrangle Geopark as an aspiring Geopark. </a:t>
            </a:r>
            <a:br>
              <a:rPr lang="en-US" sz="3100" dirty="0">
                <a:solidFill>
                  <a:srgbClr val="FFFF00"/>
                </a:solidFill>
                <a:latin typeface="+mn-lt"/>
              </a:rPr>
            </a:br>
            <a:r>
              <a:rPr lang="en-US" sz="3100" dirty="0">
                <a:solidFill>
                  <a:srgbClr val="FFFF00"/>
                </a:solidFill>
                <a:latin typeface="+mn-lt"/>
              </a:rPr>
              <a:t>Yes, there are some areas of concern: </a:t>
            </a:r>
            <a:r>
              <a:rPr lang="en-US" sz="3100" dirty="0" err="1">
                <a:solidFill>
                  <a:srgbClr val="FFFF00"/>
                </a:solidFill>
                <a:latin typeface="+mn-lt"/>
              </a:rPr>
              <a:t>ie</a:t>
            </a:r>
            <a:r>
              <a:rPr lang="en-US" sz="3100" dirty="0">
                <a:solidFill>
                  <a:srgbClr val="FFFF00"/>
                </a:solidFill>
                <a:latin typeface="+mn-lt"/>
              </a:rPr>
              <a:t> proposed uranium mining of in the </a:t>
            </a:r>
            <a:r>
              <a:rPr lang="en-US" sz="3100" dirty="0" err="1">
                <a:solidFill>
                  <a:srgbClr val="FFFF00"/>
                </a:solidFill>
                <a:latin typeface="+mn-lt"/>
              </a:rPr>
              <a:t>Naturtejo</a:t>
            </a:r>
            <a:r>
              <a:rPr lang="en-US" sz="3100" dirty="0">
                <a:solidFill>
                  <a:srgbClr val="FFFF00"/>
                </a:solidFill>
                <a:latin typeface="+mn-lt"/>
              </a:rPr>
              <a:t> Global Geopark in Portugal with the local community showing “distrust for the proposed mining enterprise” </a:t>
            </a:r>
            <a:br>
              <a:rPr lang="en-US" sz="3100" dirty="0">
                <a:latin typeface="+mn-lt"/>
              </a:rPr>
            </a:br>
            <a:br>
              <a:rPr lang="en-US" sz="3100" dirty="0">
                <a:latin typeface="+mn-lt"/>
              </a:rPr>
            </a:br>
            <a:br>
              <a:rPr lang="en-US" dirty="0"/>
            </a:br>
            <a:br>
              <a:rPr lang="en-US" dirty="0"/>
            </a:br>
            <a:endParaRPr lang="en-AU" dirty="0"/>
          </a:p>
        </p:txBody>
      </p:sp>
      <p:sp>
        <p:nvSpPr>
          <p:cNvPr id="4" name="Slide Number Placeholder 3">
            <a:extLst>
              <a:ext uri="{FF2B5EF4-FFF2-40B4-BE49-F238E27FC236}">
                <a16:creationId xmlns:a16="http://schemas.microsoft.com/office/drawing/2014/main" id="{2DFE6F7B-5BCD-4EF6-B966-E9F48FB8483D}"/>
              </a:ext>
            </a:extLst>
          </p:cNvPr>
          <p:cNvSpPr>
            <a:spLocks noGrp="1"/>
          </p:cNvSpPr>
          <p:nvPr>
            <p:ph type="sldNum" sz="quarter" idx="12"/>
          </p:nvPr>
        </p:nvSpPr>
        <p:spPr/>
        <p:txBody>
          <a:bodyPr/>
          <a:lstStyle/>
          <a:p>
            <a:fld id="{E3743432-5E25-449B-AFD1-65CC5518F5B7}" type="slidenum">
              <a:rPr lang="en-AU" smtClean="0"/>
              <a:t>14</a:t>
            </a:fld>
            <a:endParaRPr lang="en-AU"/>
          </a:p>
        </p:txBody>
      </p:sp>
      <p:pic>
        <p:nvPicPr>
          <p:cNvPr id="5" name="Picture 4">
            <a:extLst>
              <a:ext uri="{FF2B5EF4-FFF2-40B4-BE49-F238E27FC236}">
                <a16:creationId xmlns:a16="http://schemas.microsoft.com/office/drawing/2014/main" id="{51634AD5-A8CF-40AB-82B4-AD681B40B2DE}"/>
              </a:ext>
            </a:extLst>
          </p:cNvPr>
          <p:cNvPicPr>
            <a:picLocks noChangeAspect="1"/>
          </p:cNvPicPr>
          <p:nvPr/>
        </p:nvPicPr>
        <p:blipFill>
          <a:blip r:embed="rId2"/>
          <a:stretch>
            <a:fillRect/>
          </a:stretch>
        </p:blipFill>
        <p:spPr>
          <a:xfrm>
            <a:off x="-88019" y="-205275"/>
            <a:ext cx="6004560" cy="1352940"/>
          </a:xfrm>
          <a:prstGeom prst="rect">
            <a:avLst/>
          </a:prstGeom>
        </p:spPr>
      </p:pic>
    </p:spTree>
    <p:extLst>
      <p:ext uri="{BB962C8B-B14F-4D97-AF65-F5344CB8AC3E}">
        <p14:creationId xmlns:p14="http://schemas.microsoft.com/office/powerpoint/2010/main" val="3909103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996C1-830F-4928-9912-22DE7790F7C9}"/>
              </a:ext>
            </a:extLst>
          </p:cNvPr>
          <p:cNvSpPr>
            <a:spLocks noGrp="1"/>
          </p:cNvSpPr>
          <p:nvPr>
            <p:ph type="title"/>
          </p:nvPr>
        </p:nvSpPr>
        <p:spPr>
          <a:xfrm>
            <a:off x="698240" y="1298187"/>
            <a:ext cx="6019801" cy="1325563"/>
          </a:xfrm>
        </p:spPr>
        <p:txBody>
          <a:bodyPr/>
          <a:lstStyle/>
          <a:p>
            <a:r>
              <a:rPr lang="en-AU" dirty="0"/>
              <a:t>Mineral fossicking conflict</a:t>
            </a:r>
          </a:p>
        </p:txBody>
      </p:sp>
      <p:sp>
        <p:nvSpPr>
          <p:cNvPr id="3" name="Content Placeholder 2">
            <a:extLst>
              <a:ext uri="{FF2B5EF4-FFF2-40B4-BE49-F238E27FC236}">
                <a16:creationId xmlns:a16="http://schemas.microsoft.com/office/drawing/2014/main" id="{C5F76E23-2B78-4713-B1CD-1B7BAF3E3CA0}"/>
              </a:ext>
            </a:extLst>
          </p:cNvPr>
          <p:cNvSpPr>
            <a:spLocks noGrp="1"/>
          </p:cNvSpPr>
          <p:nvPr>
            <p:ph idx="1"/>
          </p:nvPr>
        </p:nvSpPr>
        <p:spPr>
          <a:xfrm>
            <a:off x="486461" y="2430884"/>
            <a:ext cx="8268478" cy="3925466"/>
          </a:xfrm>
        </p:spPr>
        <p:txBody>
          <a:bodyPr>
            <a:normAutofit/>
          </a:bodyPr>
          <a:lstStyle/>
          <a:p>
            <a:pPr>
              <a:lnSpc>
                <a:spcPct val="100000"/>
              </a:lnSpc>
            </a:pPr>
            <a:r>
              <a:rPr lang="en-US" dirty="0">
                <a:solidFill>
                  <a:srgbClr val="FFFF00"/>
                </a:solidFill>
              </a:rPr>
              <a:t>Prospecting in Geoparks is permitted under managed conditions. The </a:t>
            </a:r>
            <a:r>
              <a:rPr lang="en-US" dirty="0" err="1">
                <a:solidFill>
                  <a:srgbClr val="FFFF00"/>
                </a:solidFill>
              </a:rPr>
              <a:t>Naturtejo</a:t>
            </a:r>
            <a:r>
              <a:rPr lang="en-US" dirty="0">
                <a:solidFill>
                  <a:srgbClr val="FFFF00"/>
                </a:solidFill>
              </a:rPr>
              <a:t> Global Geopark (Portugal) encourages visitors to learn about early means of prospecting to fossick for gold nuggets in a river.</a:t>
            </a:r>
          </a:p>
          <a:p>
            <a:pPr>
              <a:lnSpc>
                <a:spcPct val="100000"/>
              </a:lnSpc>
            </a:pPr>
            <a:r>
              <a:rPr lang="en-US" dirty="0">
                <a:solidFill>
                  <a:srgbClr val="FFFF00"/>
                </a:solidFill>
              </a:rPr>
              <a:t> Prospecting in Australia requires a license and approval of the owners of the land and the lease. It is an ongoing activity and is therefore addressed under existing State legislation.</a:t>
            </a:r>
            <a:endParaRPr lang="en-AU" dirty="0">
              <a:solidFill>
                <a:srgbClr val="FFFF00"/>
              </a:solidFill>
            </a:endParaRPr>
          </a:p>
        </p:txBody>
      </p:sp>
      <p:sp>
        <p:nvSpPr>
          <p:cNvPr id="4" name="Slide Number Placeholder 3">
            <a:extLst>
              <a:ext uri="{FF2B5EF4-FFF2-40B4-BE49-F238E27FC236}">
                <a16:creationId xmlns:a16="http://schemas.microsoft.com/office/drawing/2014/main" id="{C0D67B76-43A5-44EC-AAF6-E65414911982}"/>
              </a:ext>
            </a:extLst>
          </p:cNvPr>
          <p:cNvSpPr>
            <a:spLocks noGrp="1"/>
          </p:cNvSpPr>
          <p:nvPr>
            <p:ph type="sldNum" sz="quarter" idx="12"/>
          </p:nvPr>
        </p:nvSpPr>
        <p:spPr/>
        <p:txBody>
          <a:bodyPr/>
          <a:lstStyle/>
          <a:p>
            <a:fld id="{E3743432-5E25-449B-AFD1-65CC5518F5B7}" type="slidenum">
              <a:rPr lang="en-AU" smtClean="0"/>
              <a:t>15</a:t>
            </a:fld>
            <a:endParaRPr lang="en-AU"/>
          </a:p>
        </p:txBody>
      </p:sp>
      <p:pic>
        <p:nvPicPr>
          <p:cNvPr id="5" name="Picture 4">
            <a:extLst>
              <a:ext uri="{FF2B5EF4-FFF2-40B4-BE49-F238E27FC236}">
                <a16:creationId xmlns:a16="http://schemas.microsoft.com/office/drawing/2014/main" id="{55A9AC50-4882-46BA-B885-0526651E8358}"/>
              </a:ext>
            </a:extLst>
          </p:cNvPr>
          <p:cNvPicPr>
            <a:picLocks noChangeAspect="1"/>
          </p:cNvPicPr>
          <p:nvPr/>
        </p:nvPicPr>
        <p:blipFill>
          <a:blip r:embed="rId2"/>
          <a:stretch>
            <a:fillRect/>
          </a:stretch>
        </p:blipFill>
        <p:spPr>
          <a:xfrm>
            <a:off x="-69357" y="-221372"/>
            <a:ext cx="6004560" cy="1325563"/>
          </a:xfrm>
          <a:prstGeom prst="rect">
            <a:avLst/>
          </a:prstGeom>
        </p:spPr>
      </p:pic>
      <p:pic>
        <p:nvPicPr>
          <p:cNvPr id="6" name="Picture 5">
            <a:extLst>
              <a:ext uri="{FF2B5EF4-FFF2-40B4-BE49-F238E27FC236}">
                <a16:creationId xmlns:a16="http://schemas.microsoft.com/office/drawing/2014/main" id="{3BCF1A15-0D48-4E26-826D-CC351D287786}"/>
              </a:ext>
            </a:extLst>
          </p:cNvPr>
          <p:cNvPicPr>
            <a:picLocks noChangeAspect="1"/>
          </p:cNvPicPr>
          <p:nvPr/>
        </p:nvPicPr>
        <p:blipFill>
          <a:blip r:embed="rId3"/>
          <a:stretch>
            <a:fillRect/>
          </a:stretch>
        </p:blipFill>
        <p:spPr>
          <a:xfrm>
            <a:off x="8532559" y="0"/>
            <a:ext cx="3659441" cy="2623750"/>
          </a:xfrm>
          <a:prstGeom prst="rect">
            <a:avLst/>
          </a:prstGeom>
        </p:spPr>
      </p:pic>
    </p:spTree>
    <p:extLst>
      <p:ext uri="{BB962C8B-B14F-4D97-AF65-F5344CB8AC3E}">
        <p14:creationId xmlns:p14="http://schemas.microsoft.com/office/powerpoint/2010/main" val="3551564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AB837-1505-4F6C-8853-9DA2599E0F22}"/>
              </a:ext>
            </a:extLst>
          </p:cNvPr>
          <p:cNvSpPr>
            <a:spLocks noGrp="1"/>
          </p:cNvSpPr>
          <p:nvPr>
            <p:ph type="title"/>
          </p:nvPr>
        </p:nvSpPr>
        <p:spPr>
          <a:xfrm>
            <a:off x="404198" y="3517641"/>
            <a:ext cx="10515600" cy="2531077"/>
          </a:xfrm>
        </p:spPr>
        <p:txBody>
          <a:bodyPr>
            <a:normAutofit fontScale="90000"/>
          </a:bodyPr>
          <a:lstStyle/>
          <a:p>
            <a:r>
              <a:rPr lang="en-US" dirty="0"/>
              <a:t>Perceived green veneer of UNESCO</a:t>
            </a:r>
            <a:br>
              <a:rPr lang="en-US" dirty="0"/>
            </a:br>
            <a:r>
              <a:rPr lang="en-US" sz="3100" dirty="0" err="1">
                <a:solidFill>
                  <a:srgbClr val="FFFF00"/>
                </a:solidFill>
                <a:latin typeface="+mn-lt"/>
              </a:rPr>
              <a:t>UNESCO</a:t>
            </a:r>
            <a:r>
              <a:rPr lang="en-US" sz="3100" dirty="0">
                <a:solidFill>
                  <a:srgbClr val="FFFF00"/>
                </a:solidFill>
                <a:latin typeface="+mn-lt"/>
              </a:rPr>
              <a:t> is about Education, Science and Conservation.</a:t>
            </a:r>
            <a:br>
              <a:rPr lang="en-US" sz="3100" dirty="0">
                <a:solidFill>
                  <a:srgbClr val="FFFF00"/>
                </a:solidFill>
                <a:latin typeface="+mn-lt"/>
              </a:rPr>
            </a:br>
            <a:r>
              <a:rPr lang="en-US" sz="3100" dirty="0">
                <a:solidFill>
                  <a:srgbClr val="FFFF00"/>
                </a:solidFill>
                <a:latin typeface="+mn-lt"/>
              </a:rPr>
              <a:t>Yes, there can be a perception, but is it real?</a:t>
            </a:r>
            <a:br>
              <a:rPr lang="en-US" dirty="0"/>
            </a:br>
            <a:br>
              <a:rPr lang="en-US" dirty="0"/>
            </a:br>
            <a:r>
              <a:rPr lang="en-US" dirty="0"/>
              <a:t>Missed potential of Geoparks as marketing opportunities</a:t>
            </a:r>
            <a:br>
              <a:rPr lang="en-US" dirty="0"/>
            </a:br>
            <a:r>
              <a:rPr lang="en-US" sz="3100" dirty="0">
                <a:solidFill>
                  <a:srgbClr val="FFFF00"/>
                </a:solidFill>
                <a:latin typeface="+mn-lt"/>
              </a:rPr>
              <a:t>Using UNESCO’s brand and worldwide appeal would bring tourists to Geoparks as they do for World Heritage Areas and Man and the Biosphere sites.</a:t>
            </a:r>
            <a:br>
              <a:rPr lang="en-US" sz="3100" dirty="0">
                <a:latin typeface="+mn-lt"/>
              </a:rPr>
            </a:br>
            <a:br>
              <a:rPr lang="en-US" dirty="0"/>
            </a:br>
            <a:br>
              <a:rPr lang="en-US" dirty="0"/>
            </a:br>
            <a:br>
              <a:rPr lang="en-US" dirty="0"/>
            </a:br>
            <a:endParaRPr lang="en-AU" dirty="0"/>
          </a:p>
        </p:txBody>
      </p:sp>
      <p:sp>
        <p:nvSpPr>
          <p:cNvPr id="4" name="Slide Number Placeholder 3">
            <a:extLst>
              <a:ext uri="{FF2B5EF4-FFF2-40B4-BE49-F238E27FC236}">
                <a16:creationId xmlns:a16="http://schemas.microsoft.com/office/drawing/2014/main" id="{B46E9A59-1B4B-495D-B33D-7381CA874A4D}"/>
              </a:ext>
            </a:extLst>
          </p:cNvPr>
          <p:cNvSpPr>
            <a:spLocks noGrp="1"/>
          </p:cNvSpPr>
          <p:nvPr>
            <p:ph type="sldNum" sz="quarter" idx="12"/>
          </p:nvPr>
        </p:nvSpPr>
        <p:spPr/>
        <p:txBody>
          <a:bodyPr/>
          <a:lstStyle/>
          <a:p>
            <a:fld id="{E3743432-5E25-449B-AFD1-65CC5518F5B7}" type="slidenum">
              <a:rPr lang="en-AU" smtClean="0"/>
              <a:t>16</a:t>
            </a:fld>
            <a:endParaRPr lang="en-AU"/>
          </a:p>
        </p:txBody>
      </p:sp>
      <p:pic>
        <p:nvPicPr>
          <p:cNvPr id="5" name="Picture 4">
            <a:extLst>
              <a:ext uri="{FF2B5EF4-FFF2-40B4-BE49-F238E27FC236}">
                <a16:creationId xmlns:a16="http://schemas.microsoft.com/office/drawing/2014/main" id="{547AC12B-39AA-4FD4-AD58-343BBFF50668}"/>
              </a:ext>
            </a:extLst>
          </p:cNvPr>
          <p:cNvPicPr>
            <a:picLocks noChangeAspect="1"/>
          </p:cNvPicPr>
          <p:nvPr/>
        </p:nvPicPr>
        <p:blipFill>
          <a:blip r:embed="rId2"/>
          <a:stretch>
            <a:fillRect/>
          </a:stretch>
        </p:blipFill>
        <p:spPr>
          <a:xfrm>
            <a:off x="-69357" y="-226417"/>
            <a:ext cx="6004560" cy="1287625"/>
          </a:xfrm>
          <a:prstGeom prst="rect">
            <a:avLst/>
          </a:prstGeom>
        </p:spPr>
      </p:pic>
      <p:pic>
        <p:nvPicPr>
          <p:cNvPr id="3" name="Picture 2">
            <a:extLst>
              <a:ext uri="{FF2B5EF4-FFF2-40B4-BE49-F238E27FC236}">
                <a16:creationId xmlns:a16="http://schemas.microsoft.com/office/drawing/2014/main" id="{5B9E275E-E508-489E-860E-66C811F1208A}"/>
              </a:ext>
            </a:extLst>
          </p:cNvPr>
          <p:cNvPicPr>
            <a:picLocks noChangeAspect="1"/>
          </p:cNvPicPr>
          <p:nvPr/>
        </p:nvPicPr>
        <p:blipFill>
          <a:blip r:embed="rId3"/>
          <a:stretch>
            <a:fillRect/>
          </a:stretch>
        </p:blipFill>
        <p:spPr>
          <a:xfrm>
            <a:off x="9787812" y="0"/>
            <a:ext cx="2404187" cy="2248744"/>
          </a:xfrm>
          <a:prstGeom prst="rect">
            <a:avLst/>
          </a:prstGeom>
        </p:spPr>
      </p:pic>
      <p:pic>
        <p:nvPicPr>
          <p:cNvPr id="6" name="Picture 5">
            <a:extLst>
              <a:ext uri="{FF2B5EF4-FFF2-40B4-BE49-F238E27FC236}">
                <a16:creationId xmlns:a16="http://schemas.microsoft.com/office/drawing/2014/main" id="{612EDCB9-F974-4F73-99D1-4A01A4E7C500}"/>
              </a:ext>
            </a:extLst>
          </p:cNvPr>
          <p:cNvPicPr>
            <a:picLocks noChangeAspect="1"/>
          </p:cNvPicPr>
          <p:nvPr/>
        </p:nvPicPr>
        <p:blipFill>
          <a:blip r:embed="rId4"/>
          <a:stretch>
            <a:fillRect/>
          </a:stretch>
        </p:blipFill>
        <p:spPr>
          <a:xfrm>
            <a:off x="9787812" y="2551351"/>
            <a:ext cx="2404188" cy="2057906"/>
          </a:xfrm>
          <a:prstGeom prst="rect">
            <a:avLst/>
          </a:prstGeom>
        </p:spPr>
      </p:pic>
    </p:spTree>
    <p:extLst>
      <p:ext uri="{BB962C8B-B14F-4D97-AF65-F5344CB8AC3E}">
        <p14:creationId xmlns:p14="http://schemas.microsoft.com/office/powerpoint/2010/main" val="22408478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28F93-D8F6-4DAB-9219-643754D65E09}"/>
              </a:ext>
            </a:extLst>
          </p:cNvPr>
          <p:cNvSpPr>
            <a:spLocks noGrp="1"/>
          </p:cNvSpPr>
          <p:nvPr>
            <p:ph type="title"/>
          </p:nvPr>
        </p:nvSpPr>
        <p:spPr/>
        <p:txBody>
          <a:bodyPr/>
          <a:lstStyle/>
          <a:p>
            <a:r>
              <a:rPr lang="en-US" dirty="0"/>
              <a:t>Is it right?</a:t>
            </a:r>
            <a:endParaRPr lang="en-AU" dirty="0"/>
          </a:p>
        </p:txBody>
      </p:sp>
      <p:sp>
        <p:nvSpPr>
          <p:cNvPr id="3" name="Content Placeholder 2">
            <a:extLst>
              <a:ext uri="{FF2B5EF4-FFF2-40B4-BE49-F238E27FC236}">
                <a16:creationId xmlns:a16="http://schemas.microsoft.com/office/drawing/2014/main" id="{0FEC2C7D-90EC-4921-83F6-F282F1692C97}"/>
              </a:ext>
            </a:extLst>
          </p:cNvPr>
          <p:cNvSpPr>
            <a:spLocks noGrp="1"/>
          </p:cNvSpPr>
          <p:nvPr>
            <p:ph idx="1"/>
          </p:nvPr>
        </p:nvSpPr>
        <p:spPr/>
        <p:txBody>
          <a:bodyPr>
            <a:normAutofit lnSpcReduction="10000"/>
          </a:bodyPr>
          <a:lstStyle/>
          <a:p>
            <a:r>
              <a:rPr lang="en-US" dirty="0">
                <a:solidFill>
                  <a:srgbClr val="FFFF00"/>
                </a:solidFill>
              </a:rPr>
              <a:t>That agencies can deny rural areas the right to create businesses and jobs?</a:t>
            </a:r>
          </a:p>
          <a:p>
            <a:r>
              <a:rPr lang="en-US" dirty="0">
                <a:solidFill>
                  <a:srgbClr val="FFFF00"/>
                </a:solidFill>
              </a:rPr>
              <a:t>That information provided to Ministers reflects myths and perceptions?</a:t>
            </a:r>
          </a:p>
          <a:p>
            <a:r>
              <a:rPr lang="en-US" dirty="0">
                <a:solidFill>
                  <a:srgbClr val="FFFF00"/>
                </a:solidFill>
              </a:rPr>
              <a:t>Mining agencies want a better understanding of geosciences.</a:t>
            </a:r>
          </a:p>
          <a:p>
            <a:r>
              <a:rPr lang="en-US" dirty="0">
                <a:solidFill>
                  <a:srgbClr val="FFFF00"/>
                </a:solidFill>
              </a:rPr>
              <a:t>Conservation agencies want improved conservation outcomes.</a:t>
            </a:r>
          </a:p>
          <a:p>
            <a:r>
              <a:rPr lang="en-US" dirty="0">
                <a:solidFill>
                  <a:srgbClr val="FFFF00"/>
                </a:solidFill>
              </a:rPr>
              <a:t>Surely Australian communities would be better served if mining and conservation worked together to enable business growth and job creation through sustainable regional tourism.</a:t>
            </a:r>
          </a:p>
          <a:p>
            <a:r>
              <a:rPr lang="en-US" dirty="0">
                <a:solidFill>
                  <a:srgbClr val="FFFF00"/>
                </a:solidFill>
              </a:rPr>
              <a:t>Education through geoparks can assist in achieving these outcomes.</a:t>
            </a:r>
            <a:endParaRPr lang="en-AU" dirty="0">
              <a:solidFill>
                <a:srgbClr val="FFFF00"/>
              </a:solidFill>
            </a:endParaRPr>
          </a:p>
        </p:txBody>
      </p:sp>
      <p:sp>
        <p:nvSpPr>
          <p:cNvPr id="4" name="Slide Number Placeholder 3">
            <a:extLst>
              <a:ext uri="{FF2B5EF4-FFF2-40B4-BE49-F238E27FC236}">
                <a16:creationId xmlns:a16="http://schemas.microsoft.com/office/drawing/2014/main" id="{8DEB1E32-C6D1-4FF9-A0F1-FE6ADB70929A}"/>
              </a:ext>
            </a:extLst>
          </p:cNvPr>
          <p:cNvSpPr>
            <a:spLocks noGrp="1"/>
          </p:cNvSpPr>
          <p:nvPr>
            <p:ph type="sldNum" sz="quarter" idx="12"/>
          </p:nvPr>
        </p:nvSpPr>
        <p:spPr/>
        <p:txBody>
          <a:bodyPr/>
          <a:lstStyle/>
          <a:p>
            <a:fld id="{E3743432-5E25-449B-AFD1-65CC5518F5B7}" type="slidenum">
              <a:rPr lang="en-AU" smtClean="0"/>
              <a:t>17</a:t>
            </a:fld>
            <a:endParaRPr lang="en-AU"/>
          </a:p>
        </p:txBody>
      </p:sp>
    </p:spTree>
    <p:extLst>
      <p:ext uri="{BB962C8B-B14F-4D97-AF65-F5344CB8AC3E}">
        <p14:creationId xmlns:p14="http://schemas.microsoft.com/office/powerpoint/2010/main" val="23413739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65098-4853-4AE5-B161-5FAD022BAF0D}"/>
              </a:ext>
            </a:extLst>
          </p:cNvPr>
          <p:cNvSpPr>
            <a:spLocks noGrp="1"/>
          </p:cNvSpPr>
          <p:nvPr>
            <p:ph type="title"/>
          </p:nvPr>
        </p:nvSpPr>
        <p:spPr>
          <a:xfrm>
            <a:off x="838200" y="1295247"/>
            <a:ext cx="2558143" cy="1030111"/>
          </a:xfrm>
        </p:spPr>
        <p:txBody>
          <a:bodyPr/>
          <a:lstStyle/>
          <a:p>
            <a:r>
              <a:rPr lang="en-AU" dirty="0"/>
              <a:t>Summary</a:t>
            </a:r>
          </a:p>
        </p:txBody>
      </p:sp>
      <p:sp>
        <p:nvSpPr>
          <p:cNvPr id="3" name="Content Placeholder 2">
            <a:extLst>
              <a:ext uri="{FF2B5EF4-FFF2-40B4-BE49-F238E27FC236}">
                <a16:creationId xmlns:a16="http://schemas.microsoft.com/office/drawing/2014/main" id="{7504A415-0ECC-484D-818E-0F780C3F6A9B}"/>
              </a:ext>
            </a:extLst>
          </p:cNvPr>
          <p:cNvSpPr>
            <a:spLocks noGrp="1"/>
          </p:cNvSpPr>
          <p:nvPr>
            <p:ph idx="1"/>
          </p:nvPr>
        </p:nvSpPr>
        <p:spPr>
          <a:xfrm>
            <a:off x="838200" y="2174033"/>
            <a:ext cx="10515600" cy="4450702"/>
          </a:xfrm>
        </p:spPr>
        <p:txBody>
          <a:bodyPr>
            <a:normAutofit fontScale="92500"/>
          </a:bodyPr>
          <a:lstStyle/>
          <a:p>
            <a:r>
              <a:rPr lang="en-AU" dirty="0">
                <a:solidFill>
                  <a:srgbClr val="FFFF00"/>
                </a:solidFill>
              </a:rPr>
              <a:t>The research demonstrated that rural community and tourism business stakeholders do not see conflict with geoparks.</a:t>
            </a:r>
          </a:p>
          <a:p>
            <a:r>
              <a:rPr lang="en-AU" dirty="0">
                <a:solidFill>
                  <a:srgbClr val="FFFF00"/>
                </a:solidFill>
              </a:rPr>
              <a:t>The 2009 communique should be reviewed following Covid19.</a:t>
            </a:r>
          </a:p>
          <a:p>
            <a:r>
              <a:rPr lang="en-AU" dirty="0">
                <a:solidFill>
                  <a:srgbClr val="FFFF00"/>
                </a:solidFill>
              </a:rPr>
              <a:t>Regional tourism businesses and jobs should be prioritised.</a:t>
            </a:r>
          </a:p>
          <a:p>
            <a:r>
              <a:rPr lang="en-AU" dirty="0">
                <a:solidFill>
                  <a:srgbClr val="FFFF00"/>
                </a:solidFill>
              </a:rPr>
              <a:t>Geoparks should be embraced by the conservation and resources agencies.</a:t>
            </a:r>
          </a:p>
          <a:p>
            <a:r>
              <a:rPr lang="en-AU" dirty="0">
                <a:solidFill>
                  <a:srgbClr val="FFFF00"/>
                </a:solidFill>
              </a:rPr>
              <a:t>The mining industry should support geoparks to celebrate geoheritage, grow interest in geology, and support research in geoscience.</a:t>
            </a:r>
          </a:p>
          <a:p>
            <a:r>
              <a:rPr lang="en-AU" dirty="0">
                <a:solidFill>
                  <a:srgbClr val="FFFF00"/>
                </a:solidFill>
              </a:rPr>
              <a:t>Geoparks are more than geotourism. They embrace communities, encourage sustainable tourism, encourage conservation of geoheritage, promote employment, and assist in revitalising rural areas.</a:t>
            </a:r>
          </a:p>
        </p:txBody>
      </p:sp>
      <p:sp>
        <p:nvSpPr>
          <p:cNvPr id="4" name="Slide Number Placeholder 3">
            <a:extLst>
              <a:ext uri="{FF2B5EF4-FFF2-40B4-BE49-F238E27FC236}">
                <a16:creationId xmlns:a16="http://schemas.microsoft.com/office/drawing/2014/main" id="{D9151448-B269-4521-8F58-AAAD96F57D24}"/>
              </a:ext>
            </a:extLst>
          </p:cNvPr>
          <p:cNvSpPr>
            <a:spLocks noGrp="1"/>
          </p:cNvSpPr>
          <p:nvPr>
            <p:ph type="sldNum" sz="quarter" idx="12"/>
          </p:nvPr>
        </p:nvSpPr>
        <p:spPr/>
        <p:txBody>
          <a:bodyPr/>
          <a:lstStyle/>
          <a:p>
            <a:fld id="{E3743432-5E25-449B-AFD1-65CC5518F5B7}" type="slidenum">
              <a:rPr lang="en-AU" smtClean="0"/>
              <a:t>18</a:t>
            </a:fld>
            <a:endParaRPr lang="en-AU"/>
          </a:p>
        </p:txBody>
      </p:sp>
      <p:pic>
        <p:nvPicPr>
          <p:cNvPr id="6" name="Picture 5">
            <a:extLst>
              <a:ext uri="{FF2B5EF4-FFF2-40B4-BE49-F238E27FC236}">
                <a16:creationId xmlns:a16="http://schemas.microsoft.com/office/drawing/2014/main" id="{77364B96-CBFA-4CE0-8AB7-2E51C393824B}"/>
              </a:ext>
            </a:extLst>
          </p:cNvPr>
          <p:cNvPicPr>
            <a:picLocks noChangeAspect="1"/>
          </p:cNvPicPr>
          <p:nvPr/>
        </p:nvPicPr>
        <p:blipFill>
          <a:blip r:embed="rId2"/>
          <a:stretch>
            <a:fillRect/>
          </a:stretch>
        </p:blipFill>
        <p:spPr>
          <a:xfrm>
            <a:off x="-88279" y="-209703"/>
            <a:ext cx="6005080" cy="1325563"/>
          </a:xfrm>
          <a:prstGeom prst="rect">
            <a:avLst/>
          </a:prstGeom>
        </p:spPr>
      </p:pic>
      <p:pic>
        <p:nvPicPr>
          <p:cNvPr id="5" name="Picture 4">
            <a:extLst>
              <a:ext uri="{FF2B5EF4-FFF2-40B4-BE49-F238E27FC236}">
                <a16:creationId xmlns:a16="http://schemas.microsoft.com/office/drawing/2014/main" id="{DDC5BB9D-2CFB-4A6A-BE94-C6ADBE1178CD}"/>
              </a:ext>
            </a:extLst>
          </p:cNvPr>
          <p:cNvPicPr>
            <a:picLocks noChangeAspect="1"/>
          </p:cNvPicPr>
          <p:nvPr/>
        </p:nvPicPr>
        <p:blipFill>
          <a:blip r:embed="rId3"/>
          <a:stretch>
            <a:fillRect/>
          </a:stretch>
        </p:blipFill>
        <p:spPr>
          <a:xfrm>
            <a:off x="10086975" y="0"/>
            <a:ext cx="2105025" cy="2171700"/>
          </a:xfrm>
          <a:prstGeom prst="rect">
            <a:avLst/>
          </a:prstGeom>
        </p:spPr>
      </p:pic>
    </p:spTree>
    <p:extLst>
      <p:ext uri="{BB962C8B-B14F-4D97-AF65-F5344CB8AC3E}">
        <p14:creationId xmlns:p14="http://schemas.microsoft.com/office/powerpoint/2010/main" val="21912724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B17E3-B55D-4F54-B0E7-13ABF44F0B6A}"/>
              </a:ext>
            </a:extLst>
          </p:cNvPr>
          <p:cNvSpPr>
            <a:spLocks noGrp="1"/>
          </p:cNvSpPr>
          <p:nvPr>
            <p:ph type="title"/>
          </p:nvPr>
        </p:nvSpPr>
        <p:spPr>
          <a:xfrm>
            <a:off x="1239416" y="2103437"/>
            <a:ext cx="5562600" cy="1325563"/>
          </a:xfrm>
        </p:spPr>
        <p:txBody>
          <a:bodyPr/>
          <a:lstStyle/>
          <a:p>
            <a:r>
              <a:rPr lang="en-AU" dirty="0"/>
              <a:t>Thank you for listening</a:t>
            </a:r>
          </a:p>
        </p:txBody>
      </p:sp>
      <p:sp>
        <p:nvSpPr>
          <p:cNvPr id="3" name="Content Placeholder 2">
            <a:extLst>
              <a:ext uri="{FF2B5EF4-FFF2-40B4-BE49-F238E27FC236}">
                <a16:creationId xmlns:a16="http://schemas.microsoft.com/office/drawing/2014/main" id="{ED176326-7A56-483D-BF66-35CDA78429CE}"/>
              </a:ext>
            </a:extLst>
          </p:cNvPr>
          <p:cNvSpPr>
            <a:spLocks noGrp="1"/>
          </p:cNvSpPr>
          <p:nvPr>
            <p:ph idx="1"/>
          </p:nvPr>
        </p:nvSpPr>
        <p:spPr>
          <a:xfrm>
            <a:off x="838200" y="3984171"/>
            <a:ext cx="10515600" cy="2192792"/>
          </a:xfrm>
        </p:spPr>
        <p:txBody>
          <a:bodyPr/>
          <a:lstStyle/>
          <a:p>
            <a:r>
              <a:rPr lang="en-AU" dirty="0">
                <a:solidFill>
                  <a:srgbClr val="FFFF00"/>
                </a:solidFill>
              </a:rPr>
              <a:t>Dr Alan Briggs</a:t>
            </a:r>
          </a:p>
          <a:p>
            <a:r>
              <a:rPr lang="en-AU" dirty="0">
                <a:solidFill>
                  <a:srgbClr val="FFFF00"/>
                </a:solidFill>
              </a:rPr>
              <a:t>President, Geoparks WA</a:t>
            </a:r>
          </a:p>
          <a:p>
            <a:r>
              <a:rPr lang="en-AU" dirty="0">
                <a:solidFill>
                  <a:srgbClr val="FFFF00"/>
                </a:solidFill>
              </a:rPr>
              <a:t>Email:	</a:t>
            </a:r>
            <a:r>
              <a:rPr lang="en-AU" dirty="0">
                <a:solidFill>
                  <a:srgbClr val="FFFF00"/>
                </a:solidFill>
                <a:hlinkClick r:id="rId2">
                  <a:extLst>
                    <a:ext uri="{A12FA001-AC4F-418D-AE19-62706E023703}">
                      <ahyp:hlinkClr xmlns:ahyp="http://schemas.microsoft.com/office/drawing/2018/hyperlinkcolor" val="tx"/>
                    </a:ext>
                  </a:extLst>
                </a:hlinkClick>
              </a:rPr>
              <a:t>alanbriggsnhc@dodo.com.au</a:t>
            </a:r>
            <a:endParaRPr lang="en-AU" dirty="0">
              <a:solidFill>
                <a:srgbClr val="FFFF00"/>
              </a:solidFill>
            </a:endParaRPr>
          </a:p>
          <a:p>
            <a:r>
              <a:rPr lang="en-AU" dirty="0">
                <a:solidFill>
                  <a:srgbClr val="FFFF00"/>
                </a:solidFill>
              </a:rPr>
              <a:t>Mobile:	0429 914 051</a:t>
            </a:r>
          </a:p>
        </p:txBody>
      </p:sp>
      <p:sp>
        <p:nvSpPr>
          <p:cNvPr id="4" name="Slide Number Placeholder 3">
            <a:extLst>
              <a:ext uri="{FF2B5EF4-FFF2-40B4-BE49-F238E27FC236}">
                <a16:creationId xmlns:a16="http://schemas.microsoft.com/office/drawing/2014/main" id="{7E0469D4-EF00-4D12-A4A0-0228CDDFB0C1}"/>
              </a:ext>
            </a:extLst>
          </p:cNvPr>
          <p:cNvSpPr>
            <a:spLocks noGrp="1"/>
          </p:cNvSpPr>
          <p:nvPr>
            <p:ph type="sldNum" sz="quarter" idx="12"/>
          </p:nvPr>
        </p:nvSpPr>
        <p:spPr/>
        <p:txBody>
          <a:bodyPr/>
          <a:lstStyle/>
          <a:p>
            <a:fld id="{E3743432-5E25-449B-AFD1-65CC5518F5B7}" type="slidenum">
              <a:rPr lang="en-AU" smtClean="0"/>
              <a:t>19</a:t>
            </a:fld>
            <a:endParaRPr lang="en-AU"/>
          </a:p>
        </p:txBody>
      </p:sp>
      <p:pic>
        <p:nvPicPr>
          <p:cNvPr id="6" name="Picture 5">
            <a:extLst>
              <a:ext uri="{FF2B5EF4-FFF2-40B4-BE49-F238E27FC236}">
                <a16:creationId xmlns:a16="http://schemas.microsoft.com/office/drawing/2014/main" id="{4840FE57-BC9C-4DD5-9573-48924ACB5CF0}"/>
              </a:ext>
            </a:extLst>
          </p:cNvPr>
          <p:cNvPicPr>
            <a:picLocks noChangeAspect="1"/>
          </p:cNvPicPr>
          <p:nvPr/>
        </p:nvPicPr>
        <p:blipFill>
          <a:blip r:embed="rId3"/>
          <a:stretch>
            <a:fillRect/>
          </a:stretch>
        </p:blipFill>
        <p:spPr>
          <a:xfrm>
            <a:off x="-97610" y="-246262"/>
            <a:ext cx="6005080" cy="1322947"/>
          </a:xfrm>
          <a:prstGeom prst="rect">
            <a:avLst/>
          </a:prstGeom>
        </p:spPr>
      </p:pic>
    </p:spTree>
    <p:extLst>
      <p:ext uri="{BB962C8B-B14F-4D97-AF65-F5344CB8AC3E}">
        <p14:creationId xmlns:p14="http://schemas.microsoft.com/office/powerpoint/2010/main" val="28516280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F21CF-D384-4970-8784-54BEE1783A61}"/>
              </a:ext>
            </a:extLst>
          </p:cNvPr>
          <p:cNvSpPr>
            <a:spLocks noGrp="1"/>
          </p:cNvSpPr>
          <p:nvPr>
            <p:ph type="title"/>
          </p:nvPr>
        </p:nvSpPr>
        <p:spPr>
          <a:xfrm>
            <a:off x="838200" y="1679510"/>
            <a:ext cx="2380861" cy="860263"/>
          </a:xfrm>
        </p:spPr>
        <p:txBody>
          <a:bodyPr/>
          <a:lstStyle/>
          <a:p>
            <a:r>
              <a:rPr lang="en-AU" dirty="0"/>
              <a:t>The Plan</a:t>
            </a:r>
          </a:p>
        </p:txBody>
      </p:sp>
      <p:sp>
        <p:nvSpPr>
          <p:cNvPr id="3" name="Content Placeholder 2">
            <a:extLst>
              <a:ext uri="{FF2B5EF4-FFF2-40B4-BE49-F238E27FC236}">
                <a16:creationId xmlns:a16="http://schemas.microsoft.com/office/drawing/2014/main" id="{04427DB1-097C-4B41-841E-5D6FC8B98D81}"/>
              </a:ext>
            </a:extLst>
          </p:cNvPr>
          <p:cNvSpPr>
            <a:spLocks noGrp="1"/>
          </p:cNvSpPr>
          <p:nvPr>
            <p:ph idx="1"/>
          </p:nvPr>
        </p:nvSpPr>
        <p:spPr>
          <a:xfrm>
            <a:off x="649671" y="2539773"/>
            <a:ext cx="10515600" cy="2957902"/>
          </a:xfrm>
        </p:spPr>
        <p:txBody>
          <a:bodyPr/>
          <a:lstStyle/>
          <a:p>
            <a:r>
              <a:rPr lang="en-AU" dirty="0">
                <a:solidFill>
                  <a:srgbClr val="FFFF00"/>
                </a:solidFill>
              </a:rPr>
              <a:t>Cover definitions</a:t>
            </a:r>
          </a:p>
          <a:p>
            <a:r>
              <a:rPr lang="en-AU" dirty="0">
                <a:solidFill>
                  <a:srgbClr val="FFFF00"/>
                </a:solidFill>
              </a:rPr>
              <a:t>Outline the research</a:t>
            </a:r>
          </a:p>
          <a:p>
            <a:r>
              <a:rPr lang="en-AU" dirty="0">
                <a:solidFill>
                  <a:srgbClr val="FFFF00"/>
                </a:solidFill>
              </a:rPr>
              <a:t>Show the findings</a:t>
            </a:r>
          </a:p>
          <a:p>
            <a:r>
              <a:rPr lang="en-AU" dirty="0">
                <a:solidFill>
                  <a:srgbClr val="FFFF00"/>
                </a:solidFill>
              </a:rPr>
              <a:t>Produce some general facts</a:t>
            </a:r>
          </a:p>
          <a:p>
            <a:r>
              <a:rPr lang="en-AU" dirty="0">
                <a:solidFill>
                  <a:srgbClr val="FFFF00"/>
                </a:solidFill>
              </a:rPr>
              <a:t>Address the perceptions and myths</a:t>
            </a:r>
          </a:p>
          <a:p>
            <a:endParaRPr lang="en-AU" dirty="0"/>
          </a:p>
        </p:txBody>
      </p:sp>
      <p:sp>
        <p:nvSpPr>
          <p:cNvPr id="4" name="Slide Number Placeholder 3">
            <a:extLst>
              <a:ext uri="{FF2B5EF4-FFF2-40B4-BE49-F238E27FC236}">
                <a16:creationId xmlns:a16="http://schemas.microsoft.com/office/drawing/2014/main" id="{E94623E3-D0C3-4640-9FCD-FA9AFA0B3D5A}"/>
              </a:ext>
            </a:extLst>
          </p:cNvPr>
          <p:cNvSpPr>
            <a:spLocks noGrp="1"/>
          </p:cNvSpPr>
          <p:nvPr>
            <p:ph type="sldNum" sz="quarter" idx="12"/>
          </p:nvPr>
        </p:nvSpPr>
        <p:spPr/>
        <p:txBody>
          <a:bodyPr/>
          <a:lstStyle/>
          <a:p>
            <a:fld id="{E3743432-5E25-449B-AFD1-65CC5518F5B7}" type="slidenum">
              <a:rPr lang="en-AU" smtClean="0"/>
              <a:t>2</a:t>
            </a:fld>
            <a:endParaRPr lang="en-AU"/>
          </a:p>
        </p:txBody>
      </p:sp>
      <p:pic>
        <p:nvPicPr>
          <p:cNvPr id="6" name="Picture 5">
            <a:extLst>
              <a:ext uri="{FF2B5EF4-FFF2-40B4-BE49-F238E27FC236}">
                <a16:creationId xmlns:a16="http://schemas.microsoft.com/office/drawing/2014/main" id="{33CB2F50-125C-4D1E-8D66-29A7A8B907A0}"/>
              </a:ext>
            </a:extLst>
          </p:cNvPr>
          <p:cNvPicPr>
            <a:picLocks noChangeAspect="1"/>
          </p:cNvPicPr>
          <p:nvPr/>
        </p:nvPicPr>
        <p:blipFill>
          <a:blip r:embed="rId2"/>
          <a:stretch>
            <a:fillRect/>
          </a:stretch>
        </p:blipFill>
        <p:spPr>
          <a:xfrm>
            <a:off x="-97609" y="-272582"/>
            <a:ext cx="6005080" cy="1487553"/>
          </a:xfrm>
          <a:prstGeom prst="rect">
            <a:avLst/>
          </a:prstGeom>
        </p:spPr>
      </p:pic>
    </p:spTree>
    <p:extLst>
      <p:ext uri="{BB962C8B-B14F-4D97-AF65-F5344CB8AC3E}">
        <p14:creationId xmlns:p14="http://schemas.microsoft.com/office/powerpoint/2010/main" val="30396197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C5BFB-1419-4D5B-9B2E-5226FBAC81D5}"/>
              </a:ext>
            </a:extLst>
          </p:cNvPr>
          <p:cNvSpPr>
            <a:spLocks noGrp="1"/>
          </p:cNvSpPr>
          <p:nvPr>
            <p:ph type="title"/>
          </p:nvPr>
        </p:nvSpPr>
        <p:spPr>
          <a:xfrm>
            <a:off x="754310" y="1221063"/>
            <a:ext cx="3003958" cy="742732"/>
          </a:xfrm>
        </p:spPr>
        <p:txBody>
          <a:bodyPr/>
          <a:lstStyle/>
          <a:p>
            <a:r>
              <a:rPr lang="en-AU" dirty="0"/>
              <a:t>Definitions:</a:t>
            </a:r>
          </a:p>
        </p:txBody>
      </p:sp>
      <p:sp>
        <p:nvSpPr>
          <p:cNvPr id="3" name="Content Placeholder 2">
            <a:extLst>
              <a:ext uri="{FF2B5EF4-FFF2-40B4-BE49-F238E27FC236}">
                <a16:creationId xmlns:a16="http://schemas.microsoft.com/office/drawing/2014/main" id="{4E7E1667-AE6B-4196-8FAB-4794E45F9873}"/>
              </a:ext>
            </a:extLst>
          </p:cNvPr>
          <p:cNvSpPr>
            <a:spLocks noGrp="1"/>
          </p:cNvSpPr>
          <p:nvPr>
            <p:ph idx="1"/>
          </p:nvPr>
        </p:nvSpPr>
        <p:spPr>
          <a:xfrm>
            <a:off x="631778" y="1963794"/>
            <a:ext cx="2899988" cy="2868265"/>
          </a:xfrm>
        </p:spPr>
        <p:txBody>
          <a:bodyPr>
            <a:normAutofit/>
          </a:bodyPr>
          <a:lstStyle/>
          <a:p>
            <a:r>
              <a:rPr lang="en-AU" dirty="0">
                <a:solidFill>
                  <a:srgbClr val="FFFF00"/>
                </a:solidFill>
              </a:rPr>
              <a:t>Geodiversity: </a:t>
            </a:r>
          </a:p>
          <a:p>
            <a:r>
              <a:rPr lang="en-AU" dirty="0">
                <a:solidFill>
                  <a:srgbClr val="FFFF00"/>
                </a:solidFill>
              </a:rPr>
              <a:t>Geoheritage:</a:t>
            </a:r>
          </a:p>
          <a:p>
            <a:r>
              <a:rPr lang="en-AU" dirty="0">
                <a:solidFill>
                  <a:srgbClr val="FFFF00"/>
                </a:solidFill>
              </a:rPr>
              <a:t>Geotourism: </a:t>
            </a:r>
            <a:endParaRPr lang="en-US" dirty="0">
              <a:solidFill>
                <a:srgbClr val="FFFF00"/>
              </a:solidFill>
            </a:endParaRPr>
          </a:p>
          <a:p>
            <a:r>
              <a:rPr lang="en-AU" dirty="0">
                <a:solidFill>
                  <a:srgbClr val="FFFF00"/>
                </a:solidFill>
              </a:rPr>
              <a:t>Geotrails:</a:t>
            </a:r>
          </a:p>
          <a:p>
            <a:r>
              <a:rPr lang="en-AU" dirty="0">
                <a:solidFill>
                  <a:srgbClr val="FFFF00"/>
                </a:solidFill>
              </a:rPr>
              <a:t>Geoparks:</a:t>
            </a:r>
          </a:p>
        </p:txBody>
      </p:sp>
      <p:sp>
        <p:nvSpPr>
          <p:cNvPr id="4" name="Slide Number Placeholder 3">
            <a:extLst>
              <a:ext uri="{FF2B5EF4-FFF2-40B4-BE49-F238E27FC236}">
                <a16:creationId xmlns:a16="http://schemas.microsoft.com/office/drawing/2014/main" id="{3773EF24-63F3-4B28-9460-85F19504062F}"/>
              </a:ext>
            </a:extLst>
          </p:cNvPr>
          <p:cNvSpPr>
            <a:spLocks noGrp="1"/>
          </p:cNvSpPr>
          <p:nvPr>
            <p:ph type="sldNum" sz="quarter" idx="12"/>
          </p:nvPr>
        </p:nvSpPr>
        <p:spPr/>
        <p:txBody>
          <a:bodyPr/>
          <a:lstStyle/>
          <a:p>
            <a:fld id="{E3743432-5E25-449B-AFD1-65CC5518F5B7}" type="slidenum">
              <a:rPr lang="en-AU" smtClean="0"/>
              <a:t>3</a:t>
            </a:fld>
            <a:endParaRPr lang="en-AU"/>
          </a:p>
        </p:txBody>
      </p:sp>
      <p:pic>
        <p:nvPicPr>
          <p:cNvPr id="8" name="Picture 7">
            <a:extLst>
              <a:ext uri="{FF2B5EF4-FFF2-40B4-BE49-F238E27FC236}">
                <a16:creationId xmlns:a16="http://schemas.microsoft.com/office/drawing/2014/main" id="{B9DC7167-714B-470B-B293-2D1F4D75F113}"/>
              </a:ext>
            </a:extLst>
          </p:cNvPr>
          <p:cNvPicPr>
            <a:picLocks noChangeAspect="1"/>
          </p:cNvPicPr>
          <p:nvPr/>
        </p:nvPicPr>
        <p:blipFill>
          <a:blip r:embed="rId2"/>
          <a:stretch>
            <a:fillRect/>
          </a:stretch>
        </p:blipFill>
        <p:spPr>
          <a:xfrm>
            <a:off x="-90311" y="-270933"/>
            <a:ext cx="6004560" cy="1491996"/>
          </a:xfrm>
          <a:prstGeom prst="rect">
            <a:avLst/>
          </a:prstGeom>
        </p:spPr>
      </p:pic>
    </p:spTree>
    <p:extLst>
      <p:ext uri="{BB962C8B-B14F-4D97-AF65-F5344CB8AC3E}">
        <p14:creationId xmlns:p14="http://schemas.microsoft.com/office/powerpoint/2010/main" val="32683671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D6744-BA67-4E21-8638-9A0580C6BFBD}"/>
              </a:ext>
            </a:extLst>
          </p:cNvPr>
          <p:cNvSpPr>
            <a:spLocks noGrp="1"/>
          </p:cNvSpPr>
          <p:nvPr>
            <p:ph type="title"/>
          </p:nvPr>
        </p:nvSpPr>
        <p:spPr>
          <a:xfrm>
            <a:off x="838200" y="1045931"/>
            <a:ext cx="3314350" cy="779694"/>
          </a:xfrm>
        </p:spPr>
        <p:txBody>
          <a:bodyPr/>
          <a:lstStyle/>
          <a:p>
            <a:r>
              <a:rPr lang="en-AU" dirty="0"/>
              <a:t>The Research</a:t>
            </a:r>
          </a:p>
        </p:txBody>
      </p:sp>
      <p:sp>
        <p:nvSpPr>
          <p:cNvPr id="3" name="Content Placeholder 2">
            <a:extLst>
              <a:ext uri="{FF2B5EF4-FFF2-40B4-BE49-F238E27FC236}">
                <a16:creationId xmlns:a16="http://schemas.microsoft.com/office/drawing/2014/main" id="{294DED6C-F313-4AE5-9485-EA244D90231F}"/>
              </a:ext>
            </a:extLst>
          </p:cNvPr>
          <p:cNvSpPr>
            <a:spLocks noGrp="1"/>
          </p:cNvSpPr>
          <p:nvPr>
            <p:ph idx="1"/>
          </p:nvPr>
        </p:nvSpPr>
        <p:spPr>
          <a:xfrm>
            <a:off x="838201" y="1825625"/>
            <a:ext cx="4614644" cy="4351338"/>
          </a:xfrm>
        </p:spPr>
        <p:txBody>
          <a:bodyPr>
            <a:normAutofit fontScale="92500" lnSpcReduction="20000"/>
          </a:bodyPr>
          <a:lstStyle/>
          <a:p>
            <a:r>
              <a:rPr lang="en-AU" dirty="0">
                <a:solidFill>
                  <a:srgbClr val="FFFF00"/>
                </a:solidFill>
              </a:rPr>
              <a:t>Determine stakeholder perceptions about establishing a Geopark in the Wheatbelt.</a:t>
            </a:r>
          </a:p>
          <a:p>
            <a:r>
              <a:rPr lang="en-AU" dirty="0">
                <a:solidFill>
                  <a:srgbClr val="FFFF00"/>
                </a:solidFill>
              </a:rPr>
              <a:t>The field research included forums and interviews.</a:t>
            </a:r>
          </a:p>
          <a:p>
            <a:r>
              <a:rPr lang="en-AU" dirty="0">
                <a:solidFill>
                  <a:srgbClr val="FFFF00"/>
                </a:solidFill>
              </a:rPr>
              <a:t>Forums were conducted across the Wheatbelt of Western Australia.</a:t>
            </a:r>
          </a:p>
          <a:p>
            <a:r>
              <a:rPr lang="en-AU" dirty="0">
                <a:solidFill>
                  <a:srgbClr val="FFFF00"/>
                </a:solidFill>
              </a:rPr>
              <a:t>Interviews were focused on stakeholders nominated through the forum process.</a:t>
            </a:r>
          </a:p>
          <a:p>
            <a:r>
              <a:rPr lang="en-AU" dirty="0">
                <a:solidFill>
                  <a:srgbClr val="FFFF00"/>
                </a:solidFill>
              </a:rPr>
              <a:t>Extensive literature reviews were carried out.</a:t>
            </a:r>
          </a:p>
        </p:txBody>
      </p:sp>
      <p:sp>
        <p:nvSpPr>
          <p:cNvPr id="4" name="Slide Number Placeholder 3">
            <a:extLst>
              <a:ext uri="{FF2B5EF4-FFF2-40B4-BE49-F238E27FC236}">
                <a16:creationId xmlns:a16="http://schemas.microsoft.com/office/drawing/2014/main" id="{385FCBA0-62FE-468E-88BC-6D91669CEA64}"/>
              </a:ext>
            </a:extLst>
          </p:cNvPr>
          <p:cNvSpPr>
            <a:spLocks noGrp="1"/>
          </p:cNvSpPr>
          <p:nvPr>
            <p:ph type="sldNum" sz="quarter" idx="12"/>
          </p:nvPr>
        </p:nvSpPr>
        <p:spPr/>
        <p:txBody>
          <a:bodyPr/>
          <a:lstStyle/>
          <a:p>
            <a:fld id="{E3743432-5E25-449B-AFD1-65CC5518F5B7}" type="slidenum">
              <a:rPr lang="en-AU" smtClean="0"/>
              <a:t>4</a:t>
            </a:fld>
            <a:endParaRPr lang="en-AU"/>
          </a:p>
        </p:txBody>
      </p:sp>
      <p:pic>
        <p:nvPicPr>
          <p:cNvPr id="6" name="Picture 5" descr="Map&#10;&#10;Description automatically generated">
            <a:extLst>
              <a:ext uri="{FF2B5EF4-FFF2-40B4-BE49-F238E27FC236}">
                <a16:creationId xmlns:a16="http://schemas.microsoft.com/office/drawing/2014/main" id="{A4C31AFE-5921-4630-AAE7-8D664C5BD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4181" y="2004969"/>
            <a:ext cx="6537820" cy="4853031"/>
          </a:xfrm>
          <a:prstGeom prst="rect">
            <a:avLst/>
          </a:prstGeom>
        </p:spPr>
      </p:pic>
      <p:pic>
        <p:nvPicPr>
          <p:cNvPr id="7" name="Picture 6">
            <a:extLst>
              <a:ext uri="{FF2B5EF4-FFF2-40B4-BE49-F238E27FC236}">
                <a16:creationId xmlns:a16="http://schemas.microsoft.com/office/drawing/2014/main" id="{716A9CAB-992D-4C2D-90BE-B586A4FF6AC8}"/>
              </a:ext>
            </a:extLst>
          </p:cNvPr>
          <p:cNvPicPr>
            <a:picLocks noChangeAspect="1"/>
          </p:cNvPicPr>
          <p:nvPr/>
        </p:nvPicPr>
        <p:blipFill>
          <a:blip r:embed="rId3"/>
          <a:stretch>
            <a:fillRect/>
          </a:stretch>
        </p:blipFill>
        <p:spPr>
          <a:xfrm>
            <a:off x="-89747" y="-237969"/>
            <a:ext cx="6004560" cy="1382557"/>
          </a:xfrm>
          <a:prstGeom prst="rect">
            <a:avLst/>
          </a:prstGeom>
        </p:spPr>
      </p:pic>
    </p:spTree>
    <p:extLst>
      <p:ext uri="{BB962C8B-B14F-4D97-AF65-F5344CB8AC3E}">
        <p14:creationId xmlns:p14="http://schemas.microsoft.com/office/powerpoint/2010/main" val="31007975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DAE40-6A7D-470C-A120-60D2E4C57E51}"/>
              </a:ext>
            </a:extLst>
          </p:cNvPr>
          <p:cNvSpPr>
            <a:spLocks noGrp="1"/>
          </p:cNvSpPr>
          <p:nvPr>
            <p:ph type="title"/>
          </p:nvPr>
        </p:nvSpPr>
        <p:spPr>
          <a:xfrm>
            <a:off x="1007533" y="1085303"/>
            <a:ext cx="4253917" cy="884835"/>
          </a:xfrm>
        </p:spPr>
        <p:txBody>
          <a:bodyPr/>
          <a:lstStyle/>
          <a:p>
            <a:r>
              <a:rPr lang="en-AU" dirty="0"/>
              <a:t>Research Findings</a:t>
            </a:r>
          </a:p>
        </p:txBody>
      </p:sp>
      <p:sp>
        <p:nvSpPr>
          <p:cNvPr id="3" name="Content Placeholder 2">
            <a:extLst>
              <a:ext uri="{FF2B5EF4-FFF2-40B4-BE49-F238E27FC236}">
                <a16:creationId xmlns:a16="http://schemas.microsoft.com/office/drawing/2014/main" id="{567BCD81-9791-4D8C-82E0-62853EE2FC29}"/>
              </a:ext>
            </a:extLst>
          </p:cNvPr>
          <p:cNvSpPr>
            <a:spLocks noGrp="1"/>
          </p:cNvSpPr>
          <p:nvPr>
            <p:ph idx="1"/>
          </p:nvPr>
        </p:nvSpPr>
        <p:spPr>
          <a:xfrm>
            <a:off x="838199" y="1825625"/>
            <a:ext cx="7867262" cy="4351338"/>
          </a:xfrm>
        </p:spPr>
        <p:txBody>
          <a:bodyPr>
            <a:normAutofit fontScale="77500" lnSpcReduction="20000"/>
          </a:bodyPr>
          <a:lstStyle/>
          <a:p>
            <a:r>
              <a:rPr lang="en-AU" dirty="0">
                <a:solidFill>
                  <a:srgbClr val="FFFF00"/>
                </a:solidFill>
              </a:rPr>
              <a:t>Rural decline in population, employment, local businesses, social opportunities, health, and reduced emergency services as volunteer support ebbed away.</a:t>
            </a:r>
          </a:p>
          <a:p>
            <a:r>
              <a:rPr lang="en-AU" dirty="0">
                <a:solidFill>
                  <a:srgbClr val="FFFF00"/>
                </a:solidFill>
              </a:rPr>
              <a:t>Any prospect of creating businesses and employment in the Wheatbelt, bring it on! </a:t>
            </a:r>
          </a:p>
          <a:p>
            <a:r>
              <a:rPr lang="en-AU" dirty="0">
                <a:solidFill>
                  <a:srgbClr val="FFFF00"/>
                </a:solidFill>
              </a:rPr>
              <a:t>Geoparks: a means of coordinating sustainable tourism across the Wheatbelt.</a:t>
            </a:r>
          </a:p>
          <a:p>
            <a:r>
              <a:rPr lang="en-AU" dirty="0">
                <a:solidFill>
                  <a:srgbClr val="FFFF00"/>
                </a:solidFill>
              </a:rPr>
              <a:t>Aboriginal culture and people had to be included.</a:t>
            </a:r>
          </a:p>
          <a:p>
            <a:r>
              <a:rPr lang="en-AU" dirty="0">
                <a:solidFill>
                  <a:srgbClr val="FFFF00"/>
                </a:solidFill>
              </a:rPr>
              <a:t>No conflicts, nor confusion, were raised about geoparks.</a:t>
            </a:r>
          </a:p>
          <a:p>
            <a:r>
              <a:rPr lang="en-AU" dirty="0">
                <a:solidFill>
                  <a:srgbClr val="FFFF00"/>
                </a:solidFill>
              </a:rPr>
              <a:t>No conflict for funds; the term “park”; mining; or green veneer of UNESCO.</a:t>
            </a:r>
          </a:p>
          <a:p>
            <a:r>
              <a:rPr lang="en-AU" dirty="0">
                <a:solidFill>
                  <a:srgbClr val="FFFF00"/>
                </a:solidFill>
              </a:rPr>
              <a:t>Stakeholders recognised that there were no legislative or other requirements associated with geoparks, other than having an incorporated body to manage the geopark.</a:t>
            </a:r>
          </a:p>
          <a:p>
            <a:endParaRPr lang="en-AU" dirty="0"/>
          </a:p>
          <a:p>
            <a:endParaRPr lang="en-AU" dirty="0"/>
          </a:p>
          <a:p>
            <a:endParaRPr lang="en-AU" dirty="0"/>
          </a:p>
        </p:txBody>
      </p:sp>
      <p:sp>
        <p:nvSpPr>
          <p:cNvPr id="4" name="Slide Number Placeholder 3">
            <a:extLst>
              <a:ext uri="{FF2B5EF4-FFF2-40B4-BE49-F238E27FC236}">
                <a16:creationId xmlns:a16="http://schemas.microsoft.com/office/drawing/2014/main" id="{901C167C-FDC0-49C9-A281-099C4BE9F359}"/>
              </a:ext>
            </a:extLst>
          </p:cNvPr>
          <p:cNvSpPr>
            <a:spLocks noGrp="1"/>
          </p:cNvSpPr>
          <p:nvPr>
            <p:ph type="sldNum" sz="quarter" idx="12"/>
          </p:nvPr>
        </p:nvSpPr>
        <p:spPr/>
        <p:txBody>
          <a:bodyPr/>
          <a:lstStyle/>
          <a:p>
            <a:fld id="{E3743432-5E25-449B-AFD1-65CC5518F5B7}" type="slidenum">
              <a:rPr lang="en-AU" smtClean="0"/>
              <a:t>5</a:t>
            </a:fld>
            <a:endParaRPr lang="en-AU"/>
          </a:p>
        </p:txBody>
      </p:sp>
      <p:pic>
        <p:nvPicPr>
          <p:cNvPr id="5" name="Picture 4">
            <a:extLst>
              <a:ext uri="{FF2B5EF4-FFF2-40B4-BE49-F238E27FC236}">
                <a16:creationId xmlns:a16="http://schemas.microsoft.com/office/drawing/2014/main" id="{62A3DB0A-6A8C-48A8-9C79-4248501E5045}"/>
              </a:ext>
            </a:extLst>
          </p:cNvPr>
          <p:cNvPicPr>
            <a:picLocks noChangeAspect="1"/>
          </p:cNvPicPr>
          <p:nvPr/>
        </p:nvPicPr>
        <p:blipFill>
          <a:blip r:embed="rId2"/>
          <a:stretch>
            <a:fillRect/>
          </a:stretch>
        </p:blipFill>
        <p:spPr>
          <a:xfrm>
            <a:off x="-93566" y="-169333"/>
            <a:ext cx="6004560" cy="1254636"/>
          </a:xfrm>
          <a:prstGeom prst="rect">
            <a:avLst/>
          </a:prstGeom>
        </p:spPr>
      </p:pic>
    </p:spTree>
    <p:extLst>
      <p:ext uri="{BB962C8B-B14F-4D97-AF65-F5344CB8AC3E}">
        <p14:creationId xmlns:p14="http://schemas.microsoft.com/office/powerpoint/2010/main" val="18785537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D2C67-09AC-4ECD-B18F-848AC988977C}"/>
              </a:ext>
            </a:extLst>
          </p:cNvPr>
          <p:cNvSpPr>
            <a:spLocks noGrp="1"/>
          </p:cNvSpPr>
          <p:nvPr>
            <p:ph type="title"/>
          </p:nvPr>
        </p:nvSpPr>
        <p:spPr>
          <a:xfrm>
            <a:off x="91440" y="1246510"/>
            <a:ext cx="10515600" cy="895027"/>
          </a:xfrm>
        </p:spPr>
        <p:txBody>
          <a:bodyPr>
            <a:normAutofit fontScale="90000"/>
          </a:bodyPr>
          <a:lstStyle/>
          <a:p>
            <a:r>
              <a:rPr lang="en-AU" dirty="0"/>
              <a:t>Why are we so far behind the rest of the world?</a:t>
            </a:r>
          </a:p>
        </p:txBody>
      </p:sp>
      <p:sp>
        <p:nvSpPr>
          <p:cNvPr id="3" name="Content Placeholder 2">
            <a:extLst>
              <a:ext uri="{FF2B5EF4-FFF2-40B4-BE49-F238E27FC236}">
                <a16:creationId xmlns:a16="http://schemas.microsoft.com/office/drawing/2014/main" id="{93345E39-32C0-49B0-A2CE-87BC2EC02450}"/>
              </a:ext>
            </a:extLst>
          </p:cNvPr>
          <p:cNvSpPr>
            <a:spLocks noGrp="1"/>
          </p:cNvSpPr>
          <p:nvPr>
            <p:ph idx="1"/>
          </p:nvPr>
        </p:nvSpPr>
        <p:spPr>
          <a:xfrm>
            <a:off x="677403" y="2141537"/>
            <a:ext cx="10515600" cy="3849688"/>
          </a:xfrm>
        </p:spPr>
        <p:txBody>
          <a:bodyPr>
            <a:normAutofit fontScale="92500"/>
          </a:bodyPr>
          <a:lstStyle/>
          <a:p>
            <a:r>
              <a:rPr lang="en-AU" dirty="0">
                <a:solidFill>
                  <a:srgbClr val="FFFF00"/>
                </a:solidFill>
              </a:rPr>
              <a:t>Kanawinka Global geopark didn’t quite dot all the “i’s” or cross all the “</a:t>
            </a:r>
            <a:r>
              <a:rPr lang="en-AU" dirty="0" err="1">
                <a:solidFill>
                  <a:srgbClr val="FFFF00"/>
                </a:solidFill>
              </a:rPr>
              <a:t>ts</a:t>
            </a:r>
            <a:r>
              <a:rPr lang="en-AU" dirty="0">
                <a:solidFill>
                  <a:srgbClr val="FFFF00"/>
                </a:solidFill>
              </a:rPr>
              <a:t>”.</a:t>
            </a:r>
          </a:p>
          <a:p>
            <a:r>
              <a:rPr lang="en-AU" dirty="0">
                <a:solidFill>
                  <a:srgbClr val="FFFF00"/>
                </a:solidFill>
              </a:rPr>
              <a:t>Local government authorities (7) were on board. A Federal MP and one State MP had provided letters of support.</a:t>
            </a:r>
          </a:p>
          <a:p>
            <a:r>
              <a:rPr lang="en-AU" dirty="0">
                <a:solidFill>
                  <a:srgbClr val="FFFF00"/>
                </a:solidFill>
              </a:rPr>
              <a:t>UNESCO Australia supported the proposal.</a:t>
            </a:r>
          </a:p>
          <a:p>
            <a:r>
              <a:rPr lang="en-AU" dirty="0">
                <a:solidFill>
                  <a:srgbClr val="FFFF00"/>
                </a:solidFill>
              </a:rPr>
              <a:t>Government agency response was the 2009 communique. No further interaction with UNESCO! Was this based on WHAs and </a:t>
            </a:r>
            <a:r>
              <a:rPr lang="en-AU" dirty="0" err="1">
                <a:solidFill>
                  <a:srgbClr val="FFFF00"/>
                </a:solidFill>
              </a:rPr>
              <a:t>MaBs</a:t>
            </a:r>
            <a:r>
              <a:rPr lang="en-AU" dirty="0">
                <a:solidFill>
                  <a:srgbClr val="FFFF00"/>
                </a:solidFill>
              </a:rPr>
              <a:t>? Why didn’t they consider the tourism potential for regional areas?</a:t>
            </a:r>
          </a:p>
          <a:p>
            <a:r>
              <a:rPr lang="en-AU" dirty="0">
                <a:solidFill>
                  <a:srgbClr val="FFFF00"/>
                </a:solidFill>
              </a:rPr>
              <a:t>WA is different with vast areas with no major towns, no mining, and no jobs. Sustainable tourism will assist rural towns get back on their feet.</a:t>
            </a:r>
          </a:p>
          <a:p>
            <a:endParaRPr lang="en-AU" dirty="0"/>
          </a:p>
        </p:txBody>
      </p:sp>
      <p:sp>
        <p:nvSpPr>
          <p:cNvPr id="4" name="Slide Number Placeholder 3">
            <a:extLst>
              <a:ext uri="{FF2B5EF4-FFF2-40B4-BE49-F238E27FC236}">
                <a16:creationId xmlns:a16="http://schemas.microsoft.com/office/drawing/2014/main" id="{E23AA10B-DC15-4CBE-A112-6EE914DDAB0D}"/>
              </a:ext>
            </a:extLst>
          </p:cNvPr>
          <p:cNvSpPr>
            <a:spLocks noGrp="1"/>
          </p:cNvSpPr>
          <p:nvPr>
            <p:ph type="sldNum" sz="quarter" idx="12"/>
          </p:nvPr>
        </p:nvSpPr>
        <p:spPr/>
        <p:txBody>
          <a:bodyPr/>
          <a:lstStyle/>
          <a:p>
            <a:fld id="{E3743432-5E25-449B-AFD1-65CC5518F5B7}" type="slidenum">
              <a:rPr lang="en-AU" smtClean="0"/>
              <a:t>6</a:t>
            </a:fld>
            <a:endParaRPr lang="en-AU"/>
          </a:p>
        </p:txBody>
      </p:sp>
      <p:pic>
        <p:nvPicPr>
          <p:cNvPr id="5" name="Picture 4">
            <a:extLst>
              <a:ext uri="{FF2B5EF4-FFF2-40B4-BE49-F238E27FC236}">
                <a16:creationId xmlns:a16="http://schemas.microsoft.com/office/drawing/2014/main" id="{05D8B2D3-683D-4504-B782-108D5D4B10CE}"/>
              </a:ext>
            </a:extLst>
          </p:cNvPr>
          <p:cNvPicPr>
            <a:picLocks noChangeAspect="1"/>
          </p:cNvPicPr>
          <p:nvPr/>
        </p:nvPicPr>
        <p:blipFill>
          <a:blip r:embed="rId2"/>
          <a:stretch>
            <a:fillRect/>
          </a:stretch>
        </p:blipFill>
        <p:spPr>
          <a:xfrm>
            <a:off x="-69357" y="-230188"/>
            <a:ext cx="6004560" cy="1325563"/>
          </a:xfrm>
          <a:prstGeom prst="rect">
            <a:avLst/>
          </a:prstGeom>
        </p:spPr>
      </p:pic>
    </p:spTree>
    <p:extLst>
      <p:ext uri="{BB962C8B-B14F-4D97-AF65-F5344CB8AC3E}">
        <p14:creationId xmlns:p14="http://schemas.microsoft.com/office/powerpoint/2010/main" val="33882707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DA117-E34B-4FB8-B77E-09D4B957F936}"/>
              </a:ext>
            </a:extLst>
          </p:cNvPr>
          <p:cNvSpPr>
            <a:spLocks noGrp="1"/>
          </p:cNvSpPr>
          <p:nvPr>
            <p:ph type="title"/>
          </p:nvPr>
        </p:nvSpPr>
        <p:spPr>
          <a:xfrm>
            <a:off x="3615266" y="895703"/>
            <a:ext cx="10515600" cy="1325563"/>
          </a:xfrm>
        </p:spPr>
        <p:txBody>
          <a:bodyPr/>
          <a:lstStyle/>
          <a:p>
            <a:r>
              <a:rPr lang="en-AU" dirty="0"/>
              <a:t>Just some stuff</a:t>
            </a:r>
          </a:p>
        </p:txBody>
      </p:sp>
      <p:pic>
        <p:nvPicPr>
          <p:cNvPr id="6" name="Content Placeholder 5" descr="A close up of a rock&#10;&#10;Description automatically generated">
            <a:extLst>
              <a:ext uri="{FF2B5EF4-FFF2-40B4-BE49-F238E27FC236}">
                <a16:creationId xmlns:a16="http://schemas.microsoft.com/office/drawing/2014/main" id="{039093AD-A9C9-4FF2-B95F-4CA7BAE85B7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80131" y="1782148"/>
            <a:ext cx="4511869" cy="2537926"/>
          </a:xfrm>
        </p:spPr>
      </p:pic>
      <p:sp>
        <p:nvSpPr>
          <p:cNvPr id="4" name="Slide Number Placeholder 3">
            <a:extLst>
              <a:ext uri="{FF2B5EF4-FFF2-40B4-BE49-F238E27FC236}">
                <a16:creationId xmlns:a16="http://schemas.microsoft.com/office/drawing/2014/main" id="{86A983DE-112E-4E6D-AD9C-270B0B3B3720}"/>
              </a:ext>
            </a:extLst>
          </p:cNvPr>
          <p:cNvSpPr>
            <a:spLocks noGrp="1"/>
          </p:cNvSpPr>
          <p:nvPr>
            <p:ph type="sldNum" sz="quarter" idx="12"/>
          </p:nvPr>
        </p:nvSpPr>
        <p:spPr/>
        <p:txBody>
          <a:bodyPr/>
          <a:lstStyle/>
          <a:p>
            <a:fld id="{E3743432-5E25-449B-AFD1-65CC5518F5B7}" type="slidenum">
              <a:rPr lang="en-AU" smtClean="0"/>
              <a:t>7</a:t>
            </a:fld>
            <a:endParaRPr lang="en-AU"/>
          </a:p>
        </p:txBody>
      </p:sp>
      <p:pic>
        <p:nvPicPr>
          <p:cNvPr id="8" name="Picture 7" descr="A valley with mountains in the background&#10;&#10;Description automatically generated">
            <a:extLst>
              <a:ext uri="{FF2B5EF4-FFF2-40B4-BE49-F238E27FC236}">
                <a16:creationId xmlns:a16="http://schemas.microsoft.com/office/drawing/2014/main" id="{C3CEE563-BA59-4B2D-9CEC-EF2515825C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0131" y="4320074"/>
            <a:ext cx="4511869" cy="2537926"/>
          </a:xfrm>
          <a:prstGeom prst="rect">
            <a:avLst/>
          </a:prstGeom>
        </p:spPr>
      </p:pic>
      <p:pic>
        <p:nvPicPr>
          <p:cNvPr id="10" name="Picture 9" descr="A building with a grassy field&#10;&#10;Description automatically generated">
            <a:extLst>
              <a:ext uri="{FF2B5EF4-FFF2-40B4-BE49-F238E27FC236}">
                <a16:creationId xmlns:a16="http://schemas.microsoft.com/office/drawing/2014/main" id="{D73D2AD2-75E8-42AA-B427-E985786B43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11891"/>
            <a:ext cx="3615266" cy="2711449"/>
          </a:xfrm>
          <a:prstGeom prst="rect">
            <a:avLst/>
          </a:prstGeom>
        </p:spPr>
      </p:pic>
      <p:pic>
        <p:nvPicPr>
          <p:cNvPr id="12" name="Picture 11" descr="A large brick building with grass in front of a house&#10;&#10;Description automatically generated">
            <a:extLst>
              <a:ext uri="{FF2B5EF4-FFF2-40B4-BE49-F238E27FC236}">
                <a16:creationId xmlns:a16="http://schemas.microsoft.com/office/drawing/2014/main" id="{AA851A67-7FAC-4002-8DD8-16DFDF8476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146551"/>
            <a:ext cx="3615267" cy="2711450"/>
          </a:xfrm>
          <a:prstGeom prst="rect">
            <a:avLst/>
          </a:prstGeom>
        </p:spPr>
      </p:pic>
      <p:pic>
        <p:nvPicPr>
          <p:cNvPr id="13" name="Picture 12">
            <a:extLst>
              <a:ext uri="{FF2B5EF4-FFF2-40B4-BE49-F238E27FC236}">
                <a16:creationId xmlns:a16="http://schemas.microsoft.com/office/drawing/2014/main" id="{57AB5EFE-3DAD-4A78-B8DE-DA7379C9E07D}"/>
              </a:ext>
            </a:extLst>
          </p:cNvPr>
          <p:cNvPicPr>
            <a:picLocks noChangeAspect="1"/>
          </p:cNvPicPr>
          <p:nvPr/>
        </p:nvPicPr>
        <p:blipFill>
          <a:blip r:embed="rId6"/>
          <a:stretch>
            <a:fillRect/>
          </a:stretch>
        </p:blipFill>
        <p:spPr>
          <a:xfrm>
            <a:off x="-89747" y="-214490"/>
            <a:ext cx="6004560" cy="1403171"/>
          </a:xfrm>
          <a:prstGeom prst="rect">
            <a:avLst/>
          </a:prstGeom>
        </p:spPr>
      </p:pic>
      <p:pic>
        <p:nvPicPr>
          <p:cNvPr id="3" name="Picture 2">
            <a:extLst>
              <a:ext uri="{FF2B5EF4-FFF2-40B4-BE49-F238E27FC236}">
                <a16:creationId xmlns:a16="http://schemas.microsoft.com/office/drawing/2014/main" id="{691FE593-8D8C-478D-A1CB-9F874F61B5CB}"/>
              </a:ext>
            </a:extLst>
          </p:cNvPr>
          <p:cNvPicPr>
            <a:picLocks noChangeAspect="1"/>
          </p:cNvPicPr>
          <p:nvPr/>
        </p:nvPicPr>
        <p:blipFill>
          <a:blip r:embed="rId7"/>
          <a:stretch>
            <a:fillRect/>
          </a:stretch>
        </p:blipFill>
        <p:spPr>
          <a:xfrm>
            <a:off x="3901070" y="4351813"/>
            <a:ext cx="3470114" cy="2520121"/>
          </a:xfrm>
          <a:prstGeom prst="rect">
            <a:avLst/>
          </a:prstGeom>
        </p:spPr>
      </p:pic>
    </p:spTree>
    <p:extLst>
      <p:ext uri="{BB962C8B-B14F-4D97-AF65-F5344CB8AC3E}">
        <p14:creationId xmlns:p14="http://schemas.microsoft.com/office/powerpoint/2010/main" val="1610090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7DB83-87AE-4C80-9AB2-6190948342FA}"/>
              </a:ext>
            </a:extLst>
          </p:cNvPr>
          <p:cNvSpPr>
            <a:spLocks noGrp="1"/>
          </p:cNvSpPr>
          <p:nvPr>
            <p:ph type="title"/>
          </p:nvPr>
        </p:nvSpPr>
        <p:spPr>
          <a:xfrm>
            <a:off x="436983" y="1441522"/>
            <a:ext cx="5357327" cy="708555"/>
          </a:xfrm>
        </p:spPr>
        <p:txBody>
          <a:bodyPr>
            <a:normAutofit fontScale="90000"/>
          </a:bodyPr>
          <a:lstStyle/>
          <a:p>
            <a:r>
              <a:rPr lang="en-AU" dirty="0"/>
              <a:t>Employment comparison</a:t>
            </a:r>
          </a:p>
        </p:txBody>
      </p:sp>
      <p:sp>
        <p:nvSpPr>
          <p:cNvPr id="3" name="Content Placeholder 2">
            <a:extLst>
              <a:ext uri="{FF2B5EF4-FFF2-40B4-BE49-F238E27FC236}">
                <a16:creationId xmlns:a16="http://schemas.microsoft.com/office/drawing/2014/main" id="{E1EF5423-A4E1-4541-8EE1-E9F1D12B26F3}"/>
              </a:ext>
            </a:extLst>
          </p:cNvPr>
          <p:cNvSpPr>
            <a:spLocks noGrp="1"/>
          </p:cNvSpPr>
          <p:nvPr>
            <p:ph idx="1"/>
          </p:nvPr>
        </p:nvSpPr>
        <p:spPr>
          <a:xfrm>
            <a:off x="284013" y="2068418"/>
            <a:ext cx="10515600" cy="3960527"/>
          </a:xfrm>
        </p:spPr>
        <p:txBody>
          <a:bodyPr>
            <a:normAutofit/>
          </a:bodyPr>
          <a:lstStyle/>
          <a:p>
            <a:r>
              <a:rPr lang="en-US" dirty="0">
                <a:solidFill>
                  <a:srgbClr val="FFFF00"/>
                </a:solidFill>
              </a:rPr>
              <a:t>2020: Tourism - </a:t>
            </a:r>
            <a:r>
              <a:rPr lang="en-US" dirty="0">
                <a:solidFill>
                  <a:srgbClr val="C00000"/>
                </a:solidFill>
              </a:rPr>
              <a:t>611,700 jobs</a:t>
            </a:r>
            <a:r>
              <a:rPr lang="en-US" dirty="0">
                <a:solidFill>
                  <a:srgbClr val="FFFF00"/>
                </a:solidFill>
              </a:rPr>
              <a:t>. 18% fewer than the 2019 </a:t>
            </a:r>
            <a:r>
              <a:rPr lang="en-US" dirty="0">
                <a:solidFill>
                  <a:srgbClr val="C00000"/>
                </a:solidFill>
              </a:rPr>
              <a:t>748,200 jobs</a:t>
            </a:r>
            <a:r>
              <a:rPr lang="en-US" dirty="0">
                <a:solidFill>
                  <a:srgbClr val="FFFF00"/>
                </a:solidFill>
              </a:rPr>
              <a:t>. Over the same period, the number of jobs in the Australian labour force fell by 7% – confirming that tourism continues to be one of the most impacted sectors of the economy (ABS, 2020). 1 in 13 workers (8%) of the work force (AFR).</a:t>
            </a:r>
          </a:p>
          <a:p>
            <a:r>
              <a:rPr lang="en-US" u="sng" dirty="0">
                <a:solidFill>
                  <a:srgbClr val="FFFF00"/>
                </a:solidFill>
              </a:rPr>
              <a:t>Mining : </a:t>
            </a:r>
            <a:r>
              <a:rPr lang="en-US" u="sng" dirty="0">
                <a:solidFill>
                  <a:srgbClr val="FF0000"/>
                </a:solidFill>
              </a:rPr>
              <a:t>247,300 persons </a:t>
            </a:r>
            <a:r>
              <a:rPr lang="en-US" dirty="0">
                <a:solidFill>
                  <a:srgbClr val="FFFF00"/>
                </a:solidFill>
              </a:rPr>
              <a:t>(ABS trend data), 2.0 per cent of the total workforce. Over the past five years, employment in the industry has increased by 2.3 per cent. </a:t>
            </a:r>
            <a:endParaRPr lang="en-AU" dirty="0">
              <a:solidFill>
                <a:srgbClr val="FFFF00"/>
              </a:solidFill>
            </a:endParaRPr>
          </a:p>
        </p:txBody>
      </p:sp>
      <p:sp>
        <p:nvSpPr>
          <p:cNvPr id="4" name="Slide Number Placeholder 3">
            <a:extLst>
              <a:ext uri="{FF2B5EF4-FFF2-40B4-BE49-F238E27FC236}">
                <a16:creationId xmlns:a16="http://schemas.microsoft.com/office/drawing/2014/main" id="{744E219B-10BC-484C-8CD1-70B15E0A6437}"/>
              </a:ext>
            </a:extLst>
          </p:cNvPr>
          <p:cNvSpPr>
            <a:spLocks noGrp="1"/>
          </p:cNvSpPr>
          <p:nvPr>
            <p:ph type="sldNum" sz="quarter" idx="12"/>
          </p:nvPr>
        </p:nvSpPr>
        <p:spPr/>
        <p:txBody>
          <a:bodyPr/>
          <a:lstStyle/>
          <a:p>
            <a:fld id="{E3743432-5E25-449B-AFD1-65CC5518F5B7}" type="slidenum">
              <a:rPr lang="en-AU" smtClean="0"/>
              <a:t>8</a:t>
            </a:fld>
            <a:endParaRPr lang="en-AU"/>
          </a:p>
        </p:txBody>
      </p:sp>
      <p:pic>
        <p:nvPicPr>
          <p:cNvPr id="6" name="Picture 5">
            <a:extLst>
              <a:ext uri="{FF2B5EF4-FFF2-40B4-BE49-F238E27FC236}">
                <a16:creationId xmlns:a16="http://schemas.microsoft.com/office/drawing/2014/main" id="{2391B146-A561-4246-AD43-686E2FCF2023}"/>
              </a:ext>
            </a:extLst>
          </p:cNvPr>
          <p:cNvPicPr>
            <a:picLocks noChangeAspect="1"/>
          </p:cNvPicPr>
          <p:nvPr/>
        </p:nvPicPr>
        <p:blipFill>
          <a:blip r:embed="rId2"/>
          <a:stretch>
            <a:fillRect/>
          </a:stretch>
        </p:blipFill>
        <p:spPr>
          <a:xfrm>
            <a:off x="-90006" y="-238366"/>
            <a:ext cx="6005080" cy="1329043"/>
          </a:xfrm>
          <a:prstGeom prst="rect">
            <a:avLst/>
          </a:prstGeom>
        </p:spPr>
      </p:pic>
    </p:spTree>
    <p:extLst>
      <p:ext uri="{BB962C8B-B14F-4D97-AF65-F5344CB8AC3E}">
        <p14:creationId xmlns:p14="http://schemas.microsoft.com/office/powerpoint/2010/main" val="26818246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04DF7-5ECB-46C7-9DFA-686DC83931CA}"/>
              </a:ext>
            </a:extLst>
          </p:cNvPr>
          <p:cNvSpPr>
            <a:spLocks noGrp="1"/>
          </p:cNvSpPr>
          <p:nvPr>
            <p:ph type="title"/>
          </p:nvPr>
        </p:nvSpPr>
        <p:spPr>
          <a:xfrm>
            <a:off x="981269" y="1381902"/>
            <a:ext cx="5114731" cy="850933"/>
          </a:xfrm>
        </p:spPr>
        <p:txBody>
          <a:bodyPr/>
          <a:lstStyle/>
          <a:p>
            <a:r>
              <a:rPr lang="en-AU" dirty="0"/>
              <a:t>Financial Comparison</a:t>
            </a:r>
          </a:p>
        </p:txBody>
      </p:sp>
      <p:sp>
        <p:nvSpPr>
          <p:cNvPr id="3" name="Content Placeholder 2">
            <a:extLst>
              <a:ext uri="{FF2B5EF4-FFF2-40B4-BE49-F238E27FC236}">
                <a16:creationId xmlns:a16="http://schemas.microsoft.com/office/drawing/2014/main" id="{218F13A6-0110-4FB8-92B6-FA11C2990A2C}"/>
              </a:ext>
            </a:extLst>
          </p:cNvPr>
          <p:cNvSpPr>
            <a:spLocks noGrp="1"/>
          </p:cNvSpPr>
          <p:nvPr>
            <p:ph idx="1"/>
          </p:nvPr>
        </p:nvSpPr>
        <p:spPr>
          <a:xfrm>
            <a:off x="744894" y="2301486"/>
            <a:ext cx="10515600" cy="4351338"/>
          </a:xfrm>
        </p:spPr>
        <p:txBody>
          <a:bodyPr>
            <a:normAutofit/>
          </a:bodyPr>
          <a:lstStyle/>
          <a:p>
            <a:r>
              <a:rPr lang="en-US" dirty="0">
                <a:solidFill>
                  <a:srgbClr val="FFFF00"/>
                </a:solidFill>
              </a:rPr>
              <a:t>In 2019, tourism in Australia accounted for 3.1% of the national GDP, contributing </a:t>
            </a:r>
            <a:r>
              <a:rPr lang="en-US" dirty="0">
                <a:solidFill>
                  <a:srgbClr val="FF0000"/>
                </a:solidFill>
              </a:rPr>
              <a:t>$60.8 billion </a:t>
            </a:r>
            <a:r>
              <a:rPr lang="en-US" dirty="0">
                <a:solidFill>
                  <a:srgbClr val="FFFF00"/>
                </a:solidFill>
              </a:rPr>
              <a:t>to the Australian economy. The means that tourism GDP grew at a faster rate than the national economy. Of this, 26% came from international visitors to Australia while 74% came from domestic tourism. </a:t>
            </a:r>
            <a:r>
              <a:rPr lang="en-US" sz="1100" dirty="0">
                <a:solidFill>
                  <a:srgbClr val="FFFF00"/>
                </a:solidFill>
              </a:rPr>
              <a:t>(</a:t>
            </a:r>
            <a:r>
              <a:rPr lang="en-US" sz="1100" dirty="0">
                <a:solidFill>
                  <a:srgbClr val="FFFF00"/>
                </a:solidFill>
                <a:hlinkClick r:id="rId2">
                  <a:extLst>
                    <a:ext uri="{A12FA001-AC4F-418D-AE19-62706E023703}">
                      <ahyp:hlinkClr xmlns:ahyp="http://schemas.microsoft.com/office/drawing/2018/hyperlinkcolor" val="tx"/>
                    </a:ext>
                  </a:extLst>
                </a:hlinkClick>
              </a:rPr>
              <a:t>https://www.budgetdirect.com.au/travel-insurance/research/tourism-statistics.html#:~:text=In%202019%2C%20tourism%20in%20Australia,74%25%20came%20from%20domestic%20tourism</a:t>
            </a:r>
            <a:r>
              <a:rPr lang="en-US" sz="1100" dirty="0">
                <a:solidFill>
                  <a:srgbClr val="FFFF00"/>
                </a:solidFill>
              </a:rPr>
              <a:t>). (2020)</a:t>
            </a:r>
          </a:p>
          <a:p>
            <a:r>
              <a:rPr lang="en-US" i="0" dirty="0">
                <a:solidFill>
                  <a:srgbClr val="FFFF00"/>
                </a:solidFill>
                <a:effectLst/>
                <a:latin typeface="arial" panose="020B0604020202020204" pitchFamily="34" charset="0"/>
              </a:rPr>
              <a:t>Australia forecast mining </a:t>
            </a:r>
            <a:r>
              <a:rPr lang="en-US" b="0" i="0" dirty="0">
                <a:solidFill>
                  <a:srgbClr val="FFFF00"/>
                </a:solidFill>
                <a:effectLst/>
                <a:latin typeface="arial" panose="020B0604020202020204" pitchFamily="34" charset="0"/>
              </a:rPr>
              <a:t>sector </a:t>
            </a:r>
            <a:r>
              <a:rPr lang="en-US" i="0" dirty="0">
                <a:solidFill>
                  <a:srgbClr val="FFFF00"/>
                </a:solidFill>
                <a:effectLst/>
                <a:latin typeface="arial" panose="020B0604020202020204" pitchFamily="34" charset="0"/>
              </a:rPr>
              <a:t>revenue </a:t>
            </a:r>
            <a:r>
              <a:rPr lang="en-US" b="0" i="0" dirty="0">
                <a:solidFill>
                  <a:srgbClr val="FFFF00"/>
                </a:solidFill>
                <a:effectLst/>
                <a:latin typeface="arial" panose="020B0604020202020204" pitchFamily="34" charset="0"/>
              </a:rPr>
              <a:t>at </a:t>
            </a:r>
            <a:r>
              <a:rPr lang="en-US" b="0" i="0" dirty="0">
                <a:solidFill>
                  <a:srgbClr val="FF0000"/>
                </a:solidFill>
                <a:effectLst/>
                <a:latin typeface="arial" panose="020B0604020202020204" pitchFamily="34" charset="0"/>
              </a:rPr>
              <a:t>$282 billion</a:t>
            </a:r>
            <a:r>
              <a:rPr lang="en-US" b="0" i="0" dirty="0">
                <a:solidFill>
                  <a:srgbClr val="FFFF00"/>
                </a:solidFill>
                <a:effectLst/>
                <a:latin typeface="arial" panose="020B0604020202020204" pitchFamily="34" charset="0"/>
              </a:rPr>
              <a:t>, down $3 billion from its June forecast, but still ahead of a record $279 billion in 2018/19. “The outlook for the world economy remains uncertain. </a:t>
            </a:r>
            <a:r>
              <a:rPr lang="en-US" sz="1000" b="0" i="0" dirty="0">
                <a:solidFill>
                  <a:srgbClr val="FFFF00"/>
                </a:solidFill>
                <a:effectLst/>
                <a:latin typeface="arial" panose="020B0604020202020204" pitchFamily="34" charset="0"/>
              </a:rPr>
              <a:t>(</a:t>
            </a:r>
            <a:r>
              <a:rPr lang="en-US" sz="1000" b="0" i="0" dirty="0">
                <a:solidFill>
                  <a:srgbClr val="FFFF00"/>
                </a:solidFill>
                <a:effectLst/>
                <a:latin typeface="arial" panose="020B0604020202020204" pitchFamily="34" charset="0"/>
                <a:hlinkClick r:id="rId3">
                  <a:extLst>
                    <a:ext uri="{A12FA001-AC4F-418D-AE19-62706E023703}">
                      <ahyp:hlinkClr xmlns:ahyp="http://schemas.microsoft.com/office/drawing/2018/hyperlinkcolor" val="tx"/>
                    </a:ext>
                  </a:extLst>
                </a:hlinkClick>
              </a:rPr>
              <a:t>https://www.reuters.com/article/australia-mining-idUSL3N26L0OI</a:t>
            </a:r>
            <a:r>
              <a:rPr lang="en-US" sz="1000" b="0" i="0" dirty="0">
                <a:solidFill>
                  <a:srgbClr val="FFFF00"/>
                </a:solidFill>
                <a:effectLst/>
                <a:latin typeface="arial" panose="020B0604020202020204" pitchFamily="34" charset="0"/>
              </a:rPr>
              <a:t>) Sep 29, 2019</a:t>
            </a:r>
            <a:endParaRPr lang="en-AU" sz="1000" dirty="0">
              <a:solidFill>
                <a:srgbClr val="FFFF00"/>
              </a:solidFill>
            </a:endParaRPr>
          </a:p>
        </p:txBody>
      </p:sp>
      <p:sp>
        <p:nvSpPr>
          <p:cNvPr id="4" name="Slide Number Placeholder 3">
            <a:extLst>
              <a:ext uri="{FF2B5EF4-FFF2-40B4-BE49-F238E27FC236}">
                <a16:creationId xmlns:a16="http://schemas.microsoft.com/office/drawing/2014/main" id="{5D5F91B1-41E4-4767-B567-711AB1CA8333}"/>
              </a:ext>
            </a:extLst>
          </p:cNvPr>
          <p:cNvSpPr>
            <a:spLocks noGrp="1"/>
          </p:cNvSpPr>
          <p:nvPr>
            <p:ph type="sldNum" sz="quarter" idx="12"/>
          </p:nvPr>
        </p:nvSpPr>
        <p:spPr/>
        <p:txBody>
          <a:bodyPr/>
          <a:lstStyle/>
          <a:p>
            <a:fld id="{E3743432-5E25-449B-AFD1-65CC5518F5B7}" type="slidenum">
              <a:rPr lang="en-AU" smtClean="0"/>
              <a:t>9</a:t>
            </a:fld>
            <a:endParaRPr lang="en-AU"/>
          </a:p>
        </p:txBody>
      </p:sp>
      <p:pic>
        <p:nvPicPr>
          <p:cNvPr id="6" name="Picture 5">
            <a:extLst>
              <a:ext uri="{FF2B5EF4-FFF2-40B4-BE49-F238E27FC236}">
                <a16:creationId xmlns:a16="http://schemas.microsoft.com/office/drawing/2014/main" id="{99E35C0C-3CCF-40B5-BEFB-5C53E7961951}"/>
              </a:ext>
            </a:extLst>
          </p:cNvPr>
          <p:cNvPicPr>
            <a:picLocks noChangeAspect="1"/>
          </p:cNvPicPr>
          <p:nvPr/>
        </p:nvPicPr>
        <p:blipFill>
          <a:blip r:embed="rId4"/>
          <a:stretch>
            <a:fillRect/>
          </a:stretch>
        </p:blipFill>
        <p:spPr>
          <a:xfrm>
            <a:off x="-88278" y="-230648"/>
            <a:ext cx="6005080" cy="1329043"/>
          </a:xfrm>
          <a:prstGeom prst="rect">
            <a:avLst/>
          </a:prstGeom>
        </p:spPr>
      </p:pic>
    </p:spTree>
    <p:extLst>
      <p:ext uri="{BB962C8B-B14F-4D97-AF65-F5344CB8AC3E}">
        <p14:creationId xmlns:p14="http://schemas.microsoft.com/office/powerpoint/2010/main" val="8745403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485</TotalTime>
  <Words>1364</Words>
  <Application>Microsoft Office PowerPoint</Application>
  <PresentationFormat>Widescreen</PresentationFormat>
  <Paragraphs>105</Paragraphs>
  <Slides>19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Arial</vt:lpstr>
      <vt:lpstr>Calibri</vt:lpstr>
      <vt:lpstr>Calibri Light</vt:lpstr>
      <vt:lpstr>Office Theme</vt:lpstr>
      <vt:lpstr>Stakeholder Perceptions about Geoparks: Addressing the Perceptions and Myths</vt:lpstr>
      <vt:lpstr>The Plan</vt:lpstr>
      <vt:lpstr>Definitions:</vt:lpstr>
      <vt:lpstr>The Research</vt:lpstr>
      <vt:lpstr>Research Findings</vt:lpstr>
      <vt:lpstr>Why are we so far behind the rest of the world?</vt:lpstr>
      <vt:lpstr>Just some stuff</vt:lpstr>
      <vt:lpstr>Employment comparison</vt:lpstr>
      <vt:lpstr>Financial Comparison</vt:lpstr>
      <vt:lpstr>What are the perceptions and myths?</vt:lpstr>
      <vt:lpstr>Legislative and policy implications</vt:lpstr>
      <vt:lpstr>Perceived conflict between National Parks and Geoparks</vt:lpstr>
      <vt:lpstr>Confusion over terminology</vt:lpstr>
      <vt:lpstr>Mining conflict perceived in Geoparks Australian Resource Ministers have a negative perception about the influence of Geopark status on exploration and mining, or is that the Resources agencies?  Recent east coast experience with Etheridge LGA. But how real is it? In the global context, there exist Geoparks with mining ie Terra Vita (Germany) and Brazil’s Iron Quadrangle Geopark as an aspiring Geopark.  Yes, there are some areas of concern: ie proposed uranium mining of in the Naturtejo Global Geopark in Portugal with the local community showing “distrust for the proposed mining enterprise”     </vt:lpstr>
      <vt:lpstr>Mineral fossicking conflict</vt:lpstr>
      <vt:lpstr>Perceived green veneer of UNESCO UNESCO is about Education, Science and Conservation. Yes, there can be a perception, but is it real?  Missed potential of Geoparks as marketing opportunities Using UNESCO’s brand and worldwide appeal would bring tourists to Geoparks as they do for World Heritage Areas and Man and the Biosphere sites.    </vt:lpstr>
      <vt:lpstr>Is it right?</vt:lpstr>
      <vt:lpstr>Summary</vt:lpstr>
      <vt:lpstr>Thank you for listening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Alan Briggs</dc:creator>
  <cp:lastModifiedBy>Alan Briggs</cp:lastModifiedBy>
  <cp:revision>36</cp:revision>
  <cp:lastPrinted>2020-11-13T10:21:25Z</cp:lastPrinted>
  <dcterms:created xsi:type="dcterms:W3CDTF">2020-11-13T03:15:08Z</dcterms:created>
  <dcterms:modified xsi:type="dcterms:W3CDTF">2020-11-16T04:48:04Z</dcterms:modified>
</cp:coreProperties>
</file>